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619" r:id="rId1"/>
  </p:sldMasterIdLst>
  <p:notesMasterIdLst>
    <p:notesMasterId r:id="rId37"/>
  </p:notesMasterIdLst>
  <p:sldIdLst>
    <p:sldId id="256" r:id="rId2"/>
    <p:sldId id="566" r:id="rId3"/>
    <p:sldId id="541" r:id="rId4"/>
    <p:sldId id="551" r:id="rId5"/>
    <p:sldId id="550" r:id="rId6"/>
    <p:sldId id="545" r:id="rId7"/>
    <p:sldId id="549" r:id="rId8"/>
    <p:sldId id="547" r:id="rId9"/>
    <p:sldId id="482" r:id="rId10"/>
    <p:sldId id="488" r:id="rId11"/>
    <p:sldId id="489" r:id="rId12"/>
    <p:sldId id="492" r:id="rId13"/>
    <p:sldId id="567" r:id="rId14"/>
    <p:sldId id="553" r:id="rId15"/>
    <p:sldId id="568" r:id="rId16"/>
    <p:sldId id="510" r:id="rId17"/>
    <p:sldId id="512" r:id="rId18"/>
    <p:sldId id="555" r:id="rId19"/>
    <p:sldId id="564" r:id="rId20"/>
    <p:sldId id="561" r:id="rId21"/>
    <p:sldId id="556" r:id="rId22"/>
    <p:sldId id="560" r:id="rId23"/>
    <p:sldId id="559" r:id="rId24"/>
    <p:sldId id="562" r:id="rId25"/>
    <p:sldId id="565" r:id="rId26"/>
    <p:sldId id="570" r:id="rId27"/>
    <p:sldId id="571" r:id="rId28"/>
    <p:sldId id="573" r:id="rId29"/>
    <p:sldId id="572" r:id="rId30"/>
    <p:sldId id="574" r:id="rId31"/>
    <p:sldId id="575" r:id="rId32"/>
    <p:sldId id="576" r:id="rId33"/>
    <p:sldId id="577" r:id="rId34"/>
    <p:sldId id="578" r:id="rId35"/>
    <p:sldId id="267" r:id="rId36"/>
  </p:sldIdLst>
  <p:sldSz cx="12192000" cy="6858000"/>
  <p:notesSz cx="7010400" cy="9296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B5346"/>
    <a:srgbClr val="EF4728"/>
    <a:srgbClr val="FF7E79"/>
    <a:srgbClr val="80210E"/>
    <a:srgbClr val="F8CDC4"/>
    <a:srgbClr val="E43C1A"/>
    <a:srgbClr val="E65EF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83" autoAdjust="0"/>
    <p:restoredTop sz="94434" autoAdjust="0"/>
  </p:normalViewPr>
  <p:slideViewPr>
    <p:cSldViewPr snapToGrid="0">
      <p:cViewPr varScale="1">
        <p:scale>
          <a:sx n="74" d="100"/>
          <a:sy n="74" d="100"/>
        </p:scale>
        <p:origin x="576" y="72"/>
      </p:cViewPr>
      <p:guideLst>
        <p:guide orient="horz" pos="2160"/>
        <p:guide pos="3840"/>
      </p:guideLst>
    </p:cSldViewPr>
  </p:slid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8C8D0CAB-F55A-2C43-B560-5100C08C470C}" type="datetimeFigureOut">
              <a:rPr lang="en-US" smtClean="0"/>
              <a:t>10/03/2023</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021C30FA-FF41-444D-B724-C10CD0E899C9}" type="slidenum">
              <a:rPr lang="en-US" smtClean="0"/>
              <a:t>‹#›</a:t>
            </a:fld>
            <a:endParaRPr lang="en-US"/>
          </a:p>
        </p:txBody>
      </p:sp>
    </p:spTree>
    <p:extLst>
      <p:ext uri="{BB962C8B-B14F-4D97-AF65-F5344CB8AC3E}">
        <p14:creationId xmlns:p14="http://schemas.microsoft.com/office/powerpoint/2010/main" val="10290586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21C30FA-FF41-444D-B724-C10CD0E899C9}" type="slidenum">
              <a:rPr lang="en-US" smtClean="0"/>
              <a:t>35</a:t>
            </a:fld>
            <a:endParaRPr lang="en-US"/>
          </a:p>
        </p:txBody>
      </p:sp>
    </p:spTree>
    <p:extLst>
      <p:ext uri="{BB962C8B-B14F-4D97-AF65-F5344CB8AC3E}">
        <p14:creationId xmlns:p14="http://schemas.microsoft.com/office/powerpoint/2010/main" val="1805926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smtClean="0"/>
              <a:pPr/>
              <a:t>10/03/2023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4006940211"/>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586B75A-687E-405C-8A0B-8D00578BA2C3}" type="datetimeFigureOut">
              <a:rPr lang="en-US" smtClean="0"/>
              <a:pPr/>
              <a:t>10/03/2023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290036352"/>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586B75A-687E-405C-8A0B-8D00578BA2C3}" type="datetimeFigureOut">
              <a:rPr lang="en-US" smtClean="0"/>
              <a:pPr/>
              <a:t>10/03/2023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078974496"/>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586B75A-687E-405C-8A0B-8D00578BA2C3}" type="datetimeFigureOut">
              <a:rPr lang="en-US" smtClean="0"/>
              <a:pPr/>
              <a:t>10/03/2023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731674556"/>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586B75A-687E-405C-8A0B-8D00578BA2C3}" type="datetimeFigureOut">
              <a:rPr lang="en-US" smtClean="0"/>
              <a:pPr/>
              <a:t>10/03/2023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840592941"/>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586B75A-687E-405C-8A0B-8D00578BA2C3}" type="datetimeFigureOut">
              <a:rPr lang="en-US" smtClean="0"/>
              <a:pPr/>
              <a:t>10/03/2023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031055481"/>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smtClean="0"/>
              <a:pPr/>
              <a:t>10/03/2023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76741595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smtClean="0"/>
              <a:pPr/>
              <a:t>10/03/2023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28799635"/>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smtClean="0"/>
              <a:pPr/>
              <a:t>10/03/2023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2895158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586B75A-687E-405C-8A0B-8D00578BA2C3}" type="datetimeFigureOut">
              <a:rPr lang="en-US" smtClean="0"/>
              <a:pPr/>
              <a:t>10/03/2023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992348542"/>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5586B75A-687E-405C-8A0B-8D00578BA2C3}" type="datetimeFigureOut">
              <a:rPr lang="en-US" smtClean="0"/>
              <a:pPr/>
              <a:t>10/03/2023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538032781"/>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5586B75A-687E-405C-8A0B-8D00578BA2C3}" type="datetimeFigureOut">
              <a:rPr lang="en-US" smtClean="0"/>
              <a:pPr/>
              <a:t>10/03/2023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057826351"/>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5586B75A-687E-405C-8A0B-8D00578BA2C3}" type="datetimeFigureOut">
              <a:rPr lang="en-US" smtClean="0"/>
              <a:pPr/>
              <a:t>10/03/2023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40689801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586B75A-687E-405C-8A0B-8D00578BA2C3}" type="datetimeFigureOut">
              <a:rPr lang="en-US" smtClean="0"/>
              <a:pPr/>
              <a:t>10/03/2023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8158550"/>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smtClean="0"/>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586B75A-687E-405C-8A0B-8D00578BA2C3}" type="datetimeFigureOut">
              <a:rPr lang="en-US" smtClean="0"/>
              <a:pPr/>
              <a:t>10/03/2023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890708327"/>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
        <p:nvSpPr>
          <p:cNvPr id="5" name="Date Placeholder 4"/>
          <p:cNvSpPr>
            <a:spLocks noGrp="1"/>
          </p:cNvSpPr>
          <p:nvPr>
            <p:ph type="dt" sz="half" idx="10"/>
          </p:nvPr>
        </p:nvSpPr>
        <p:spPr/>
        <p:txBody>
          <a:bodyPr/>
          <a:lstStyle/>
          <a:p>
            <a:fld id="{5586B75A-687E-405C-8A0B-8D00578BA2C3}" type="datetimeFigureOut">
              <a:rPr lang="en-US" smtClean="0"/>
              <a:pPr/>
              <a:t>10/03/2023</a:t>
            </a:fld>
            <a:endParaRPr lang="en-US" dirty="0"/>
          </a:p>
        </p:txBody>
      </p:sp>
    </p:spTree>
    <p:extLst>
      <p:ext uri="{BB962C8B-B14F-4D97-AF65-F5344CB8AC3E}">
        <p14:creationId xmlns:p14="http://schemas.microsoft.com/office/powerpoint/2010/main" val="15317861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5586B75A-687E-405C-8A0B-8D00578BA2C3}" type="datetimeFigureOut">
              <a:rPr lang="en-US" smtClean="0"/>
              <a:pPr/>
              <a:t>10/03/2023</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670307382"/>
      </p:ext>
    </p:extLst>
  </p:cSld>
  <p:clrMap bg1="lt1" tx1="dk1" bg2="lt2" tx2="dk2" accent1="accent1" accent2="accent2" accent3="accent3" accent4="accent4" accent5="accent5" accent6="accent6" hlink="hlink" folHlink="folHlink"/>
  <p:sldLayoutIdLst>
    <p:sldLayoutId id="2147484620" r:id="rId1"/>
    <p:sldLayoutId id="2147484621" r:id="rId2"/>
    <p:sldLayoutId id="2147484622" r:id="rId3"/>
    <p:sldLayoutId id="2147484623" r:id="rId4"/>
    <p:sldLayoutId id="2147484624" r:id="rId5"/>
    <p:sldLayoutId id="2147484625" r:id="rId6"/>
    <p:sldLayoutId id="2147484626" r:id="rId7"/>
    <p:sldLayoutId id="2147484627" r:id="rId8"/>
    <p:sldLayoutId id="2147484628" r:id="rId9"/>
    <p:sldLayoutId id="2147484629" r:id="rId10"/>
    <p:sldLayoutId id="2147484630" r:id="rId11"/>
    <p:sldLayoutId id="2147484631" r:id="rId12"/>
    <p:sldLayoutId id="2147484632" r:id="rId13"/>
    <p:sldLayoutId id="2147484633" r:id="rId14"/>
    <p:sldLayoutId id="2147484634" r:id="rId15"/>
    <p:sldLayoutId id="2147484635" r:id="rId16"/>
  </p:sldLayoutIdLst>
  <p:hf sldNum="0" hdr="0" ftr="0" dt="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2.xml"/><Relationship Id="rId5" Type="http://schemas.openxmlformats.org/officeDocument/2006/relationships/image" Target="../media/image13.jpeg"/><Relationship Id="rId4" Type="http://schemas.openxmlformats.org/officeDocument/2006/relationships/image" Target="../media/image12.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2.xml"/><Relationship Id="rId4" Type="http://schemas.openxmlformats.org/officeDocument/2006/relationships/image" Target="../media/image26.jpeg"/></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eg"/><Relationship Id="rId1" Type="http://schemas.openxmlformats.org/officeDocument/2006/relationships/slideLayout" Target="../slideLayouts/slideLayout2.xml"/><Relationship Id="rId4" Type="http://schemas.openxmlformats.org/officeDocument/2006/relationships/image" Target="../media/image29.jpeg"/></Relationships>
</file>

<file path=ppt/slides/_rels/slide28.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5">
            <a:lumMod val="40000"/>
            <a:lumOff val="60000"/>
          </a:schemeClr>
        </a:solidFill>
        <a:effectLst/>
      </p:bgPr>
    </p:bg>
    <p:spTree>
      <p:nvGrpSpPr>
        <p:cNvPr id="1" name=""/>
        <p:cNvGrpSpPr/>
        <p:nvPr/>
      </p:nvGrpSpPr>
      <p:grpSpPr>
        <a:xfrm>
          <a:off x="0" y="0"/>
          <a:ext cx="0" cy="0"/>
          <a:chOff x="0" y="0"/>
          <a:chExt cx="0" cy="0"/>
        </a:xfrm>
      </p:grpSpPr>
      <p:sp>
        <p:nvSpPr>
          <p:cNvPr id="4" name="Content Placeholder 2"/>
          <p:cNvSpPr txBox="1">
            <a:spLocks/>
          </p:cNvSpPr>
          <p:nvPr/>
        </p:nvSpPr>
        <p:spPr>
          <a:xfrm>
            <a:off x="1385888" y="2656695"/>
            <a:ext cx="8686800" cy="1440969"/>
          </a:xfrm>
          <a:prstGeom prst="rect">
            <a:avLst/>
          </a:prstGeom>
        </p:spPr>
        <p:txBody>
          <a:bodyPr vert="horz" lIns="91440" tIns="45720" rIns="91440" bIns="45720" rtlCol="0">
            <a:noAutofit/>
          </a:bodyPr>
          <a:lstStyle>
            <a:lvl1pPr marL="0" indent="0" algn="ctr" defTabSz="914400" rtl="0" eaLnBrk="1" latinLnBrk="0" hangingPunct="1">
              <a:lnSpc>
                <a:spcPct val="112000"/>
              </a:lnSpc>
              <a:spcBef>
                <a:spcPts val="0"/>
              </a:spcBef>
              <a:spcAft>
                <a:spcPts val="0"/>
              </a:spcAft>
              <a:buFont typeface="Franklin Gothic Book" panose="020B0503020102020204" pitchFamily="34" charset="0"/>
              <a:buNone/>
              <a:defRPr sz="2300" kern="1200" baseline="0">
                <a:solidFill>
                  <a:schemeClr val="tx2"/>
                </a:solidFill>
                <a:latin typeface="+mn-lt"/>
                <a:ea typeface="+mn-ea"/>
                <a:cs typeface="+mn-cs"/>
              </a:defRPr>
            </a:lvl1pPr>
            <a:lvl2pPr marL="457200" indent="0" algn="ctr" defTabSz="914400" rtl="0" eaLnBrk="1" latinLnBrk="0" hangingPunct="1">
              <a:lnSpc>
                <a:spcPct val="94000"/>
              </a:lnSpc>
              <a:spcBef>
                <a:spcPts val="500"/>
              </a:spcBef>
              <a:spcAft>
                <a:spcPts val="200"/>
              </a:spcAft>
              <a:buFont typeface="Franklin Gothic Book" panose="020B0503020102020204" pitchFamily="34" charset="0"/>
              <a:buNone/>
              <a:defRPr sz="2000" i="1" kern="1200" baseline="0">
                <a:solidFill>
                  <a:schemeClr val="tx2"/>
                </a:solidFill>
                <a:latin typeface="+mn-lt"/>
                <a:ea typeface="+mn-ea"/>
                <a:cs typeface="+mn-cs"/>
              </a:defRPr>
            </a:lvl2pPr>
            <a:lvl3pPr marL="914400" indent="0" algn="ctr" defTabSz="914400" rtl="0" eaLnBrk="1" latinLnBrk="0" hangingPunct="1">
              <a:lnSpc>
                <a:spcPct val="94000"/>
              </a:lnSpc>
              <a:spcBef>
                <a:spcPts val="500"/>
              </a:spcBef>
              <a:spcAft>
                <a:spcPts val="200"/>
              </a:spcAft>
              <a:buFont typeface="Franklin Gothic Book" panose="020B0503020102020204" pitchFamily="34" charset="0"/>
              <a:buNone/>
              <a:defRPr sz="1800" kern="1200" baseline="0">
                <a:solidFill>
                  <a:schemeClr val="tx2"/>
                </a:solidFill>
                <a:latin typeface="+mn-lt"/>
                <a:ea typeface="+mn-ea"/>
                <a:cs typeface="+mn-cs"/>
              </a:defRPr>
            </a:lvl3pPr>
            <a:lvl4pPr marL="13716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4pPr>
            <a:lvl5pPr marL="18288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5pPr>
            <a:lvl6pPr marL="22860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6pPr>
            <a:lvl7pPr marL="27432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7pPr>
            <a:lvl8pPr marL="32004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8pPr>
            <a:lvl9pPr marL="36576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9pPr>
          </a:lstStyle>
          <a:p>
            <a:endParaRPr lang="en-GB" sz="100" b="1" dirty="0">
              <a:solidFill>
                <a:srgbClr val="FF0000"/>
              </a:solidFill>
              <a:latin typeface="Bangla MN" charset="0"/>
              <a:ea typeface="Bangla MN" charset="0"/>
              <a:cs typeface="Bangla MN" charset="0"/>
            </a:endParaRPr>
          </a:p>
          <a:p>
            <a:pPr marL="764540" marR="679450">
              <a:lnSpc>
                <a:spcPts val="3215"/>
              </a:lnSpc>
              <a:spcBef>
                <a:spcPts val="15"/>
              </a:spcBef>
            </a:pPr>
            <a:endParaRPr lang="en-US" sz="3600" b="1" dirty="0">
              <a:solidFill>
                <a:srgbClr val="C00000"/>
              </a:solidFill>
              <a:latin typeface="Britannic Bold" charset="0"/>
            </a:endParaRPr>
          </a:p>
          <a:p>
            <a:pPr marL="764540" marR="679450">
              <a:lnSpc>
                <a:spcPts val="3215"/>
              </a:lnSpc>
              <a:spcBef>
                <a:spcPts val="15"/>
              </a:spcBef>
            </a:pPr>
            <a:endParaRPr lang="en-US" sz="3600" b="1" dirty="0">
              <a:solidFill>
                <a:srgbClr val="C00000"/>
              </a:solidFill>
              <a:latin typeface="Britannic Bold" charset="0"/>
            </a:endParaRPr>
          </a:p>
        </p:txBody>
      </p:sp>
      <p:sp>
        <p:nvSpPr>
          <p:cNvPr id="5" name="TextBox 4"/>
          <p:cNvSpPr txBox="1"/>
          <p:nvPr/>
        </p:nvSpPr>
        <p:spPr>
          <a:xfrm>
            <a:off x="1260438" y="4387858"/>
            <a:ext cx="8812250" cy="1477328"/>
          </a:xfrm>
          <a:prstGeom prst="rect">
            <a:avLst/>
          </a:prstGeom>
          <a:noFill/>
        </p:spPr>
        <p:txBody>
          <a:bodyPr wrap="square" rtlCol="0">
            <a:spAutoFit/>
          </a:bodyPr>
          <a:lstStyle/>
          <a:p>
            <a:pPr algn="r">
              <a:lnSpc>
                <a:spcPct val="100000"/>
              </a:lnSpc>
            </a:pPr>
            <a:r>
              <a:rPr lang="en-US" sz="3200" b="1" dirty="0">
                <a:solidFill>
                  <a:srgbClr val="80210E"/>
                </a:solidFill>
                <a:latin typeface="Times New Roman" pitchFamily="18" charset="0"/>
                <a:ea typeface="Britannic Bold" charset="0"/>
                <a:cs typeface="Times New Roman" pitchFamily="18" charset="0"/>
              </a:rPr>
              <a:t>Dr. Md. Abdul </a:t>
            </a:r>
            <a:r>
              <a:rPr lang="en-US" sz="3200" b="1" dirty="0" err="1">
                <a:solidFill>
                  <a:srgbClr val="80210E"/>
                </a:solidFill>
                <a:latin typeface="Times New Roman" pitchFamily="18" charset="0"/>
                <a:ea typeface="Britannic Bold" charset="0"/>
                <a:cs typeface="Times New Roman" pitchFamily="18" charset="0"/>
              </a:rPr>
              <a:t>Alim</a:t>
            </a:r>
            <a:endParaRPr lang="en-US" sz="3200" b="1" dirty="0">
              <a:solidFill>
                <a:srgbClr val="80210E"/>
              </a:solidFill>
              <a:latin typeface="Times New Roman" pitchFamily="18" charset="0"/>
              <a:ea typeface="Britannic Bold" charset="0"/>
              <a:cs typeface="Times New Roman" pitchFamily="18" charset="0"/>
            </a:endParaRPr>
          </a:p>
          <a:p>
            <a:pPr algn="r">
              <a:lnSpc>
                <a:spcPct val="100000"/>
              </a:lnSpc>
            </a:pPr>
            <a:r>
              <a:rPr lang="en-US" b="1" i="1" dirty="0">
                <a:solidFill>
                  <a:srgbClr val="80210E"/>
                </a:solidFill>
                <a:latin typeface="Times New Roman" pitchFamily="18" charset="0"/>
                <a:ea typeface="Britannic Bold" charset="0"/>
                <a:cs typeface="Times New Roman" pitchFamily="18" charset="0"/>
              </a:rPr>
              <a:t>B. A (Hon’s), M. A (History), M. Phil (Raj), Ph. D (Raj)</a:t>
            </a:r>
          </a:p>
          <a:p>
            <a:pPr algn="r">
              <a:lnSpc>
                <a:spcPct val="100000"/>
              </a:lnSpc>
            </a:pPr>
            <a:r>
              <a:rPr lang="en-US" sz="2000" dirty="0">
                <a:latin typeface="Times New Roman" pitchFamily="18" charset="0"/>
                <a:cs typeface="Times New Roman" pitchFamily="18" charset="0"/>
              </a:rPr>
              <a:t>Email:doctorabdulalim64@gmail.com</a:t>
            </a:r>
          </a:p>
          <a:p>
            <a:pPr algn="r"/>
            <a:r>
              <a:rPr lang="en-US" sz="2000" dirty="0">
                <a:latin typeface="Times New Roman" pitchFamily="18" charset="0"/>
                <a:ea typeface="Britannic Bold" charset="0"/>
                <a:cs typeface="Times New Roman" pitchFamily="18" charset="0"/>
              </a:rPr>
              <a:t>Cell: +880 </a:t>
            </a:r>
            <a:r>
              <a:rPr lang="en-US" sz="2000" dirty="0" smtClean="0">
                <a:latin typeface="Times New Roman" pitchFamily="18" charset="0"/>
                <a:ea typeface="Britannic Bold" charset="0"/>
                <a:cs typeface="Times New Roman" pitchFamily="18" charset="0"/>
              </a:rPr>
              <a:t>1718-787466</a:t>
            </a:r>
            <a:endParaRPr lang="en-US" sz="2000" dirty="0">
              <a:latin typeface="Times New Roman" pitchFamily="18" charset="0"/>
              <a:ea typeface="Britannic Bold" charset="0"/>
              <a:cs typeface="Times New Roman" pitchFamily="18" charset="0"/>
            </a:endParaRPr>
          </a:p>
        </p:txBody>
      </p:sp>
      <p:sp>
        <p:nvSpPr>
          <p:cNvPr id="9" name="Content Placeholder 2">
            <a:extLst>
              <a:ext uri="{FF2B5EF4-FFF2-40B4-BE49-F238E27FC236}">
                <a16:creationId xmlns="" xmlns:a16="http://schemas.microsoft.com/office/drawing/2014/main" id="{7F91988E-7EDA-CD48-AB89-6AF9D1263627}"/>
              </a:ext>
            </a:extLst>
          </p:cNvPr>
          <p:cNvSpPr txBox="1">
            <a:spLocks/>
          </p:cNvSpPr>
          <p:nvPr/>
        </p:nvSpPr>
        <p:spPr>
          <a:xfrm>
            <a:off x="828246" y="3927861"/>
            <a:ext cx="10327990" cy="1932170"/>
          </a:xfrm>
          <a:prstGeom prst="rect">
            <a:avLst/>
          </a:prstGeom>
        </p:spPr>
        <p:txBody>
          <a:bodyPr vert="horz" lIns="91440" tIns="45720" rIns="91440" bIns="45720" rtlCol="0">
            <a:noAutofit/>
          </a:bodyPr>
          <a:lstStyle>
            <a:lvl1pPr marL="0" indent="0" algn="ctr" defTabSz="914400" rtl="0" eaLnBrk="1" latinLnBrk="0" hangingPunct="1">
              <a:lnSpc>
                <a:spcPct val="112000"/>
              </a:lnSpc>
              <a:spcBef>
                <a:spcPts val="0"/>
              </a:spcBef>
              <a:spcAft>
                <a:spcPts val="0"/>
              </a:spcAft>
              <a:buFont typeface="Franklin Gothic Book" panose="020B0503020102020204" pitchFamily="34" charset="0"/>
              <a:buNone/>
              <a:defRPr sz="2300" kern="1200" baseline="0">
                <a:solidFill>
                  <a:schemeClr val="tx2"/>
                </a:solidFill>
                <a:latin typeface="+mn-lt"/>
                <a:ea typeface="+mn-ea"/>
                <a:cs typeface="+mn-cs"/>
              </a:defRPr>
            </a:lvl1pPr>
            <a:lvl2pPr marL="457200" indent="0" algn="ctr" defTabSz="914400" rtl="0" eaLnBrk="1" latinLnBrk="0" hangingPunct="1">
              <a:lnSpc>
                <a:spcPct val="94000"/>
              </a:lnSpc>
              <a:spcBef>
                <a:spcPts val="500"/>
              </a:spcBef>
              <a:spcAft>
                <a:spcPts val="200"/>
              </a:spcAft>
              <a:buFont typeface="Franklin Gothic Book" panose="020B0503020102020204" pitchFamily="34" charset="0"/>
              <a:buNone/>
              <a:defRPr sz="2000" i="1" kern="1200" baseline="0">
                <a:solidFill>
                  <a:schemeClr val="tx2"/>
                </a:solidFill>
                <a:latin typeface="+mn-lt"/>
                <a:ea typeface="+mn-ea"/>
                <a:cs typeface="+mn-cs"/>
              </a:defRPr>
            </a:lvl2pPr>
            <a:lvl3pPr marL="914400" indent="0" algn="ctr" defTabSz="914400" rtl="0" eaLnBrk="1" latinLnBrk="0" hangingPunct="1">
              <a:lnSpc>
                <a:spcPct val="94000"/>
              </a:lnSpc>
              <a:spcBef>
                <a:spcPts val="500"/>
              </a:spcBef>
              <a:spcAft>
                <a:spcPts val="200"/>
              </a:spcAft>
              <a:buFont typeface="Franklin Gothic Book" panose="020B0503020102020204" pitchFamily="34" charset="0"/>
              <a:buNone/>
              <a:defRPr sz="1800" kern="1200" baseline="0">
                <a:solidFill>
                  <a:schemeClr val="tx2"/>
                </a:solidFill>
                <a:latin typeface="+mn-lt"/>
                <a:ea typeface="+mn-ea"/>
                <a:cs typeface="+mn-cs"/>
              </a:defRPr>
            </a:lvl3pPr>
            <a:lvl4pPr marL="13716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4pPr>
            <a:lvl5pPr marL="18288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5pPr>
            <a:lvl6pPr marL="22860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6pPr>
            <a:lvl7pPr marL="27432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7pPr>
            <a:lvl8pPr marL="32004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8pPr>
            <a:lvl9pPr marL="36576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9pPr>
          </a:lstStyle>
          <a:p>
            <a:pPr marL="764540" marR="679450">
              <a:lnSpc>
                <a:spcPts val="3215"/>
              </a:lnSpc>
              <a:spcBef>
                <a:spcPts val="15"/>
              </a:spcBef>
            </a:pPr>
            <a:endParaRPr lang="en-US" sz="3600" b="1" dirty="0">
              <a:solidFill>
                <a:srgbClr val="C00000"/>
              </a:solidFill>
              <a:latin typeface="Britannic Bold" charset="0"/>
            </a:endParaRPr>
          </a:p>
          <a:p>
            <a:endParaRPr lang="en-GB" sz="4000" b="1" dirty="0">
              <a:solidFill>
                <a:srgbClr val="FF0000"/>
              </a:solidFill>
              <a:latin typeface="Bangla MN" charset="0"/>
              <a:ea typeface="Bangla MN" charset="0"/>
              <a:cs typeface="Bangla MN" charset="0"/>
            </a:endParaRPr>
          </a:p>
        </p:txBody>
      </p:sp>
      <p:pic>
        <p:nvPicPr>
          <p:cNvPr id="3" name="Picture 2">
            <a:extLst>
              <a:ext uri="{FF2B5EF4-FFF2-40B4-BE49-F238E27FC236}">
                <a16:creationId xmlns="" xmlns:a16="http://schemas.microsoft.com/office/drawing/2014/main" id="{D108A9A9-8A4D-A242-B00C-BD1F5C3076B1}"/>
              </a:ext>
            </a:extLst>
          </p:cNvPr>
          <p:cNvPicPr>
            <a:picLocks noChangeAspect="1"/>
          </p:cNvPicPr>
          <p:nvPr/>
        </p:nvPicPr>
        <p:blipFill>
          <a:blip r:embed="rId2"/>
          <a:stretch>
            <a:fillRect/>
          </a:stretch>
        </p:blipFill>
        <p:spPr>
          <a:xfrm>
            <a:off x="4870214" y="619095"/>
            <a:ext cx="2244053" cy="2037600"/>
          </a:xfrm>
          <a:prstGeom prst="rect">
            <a:avLst/>
          </a:prstGeom>
          <a:ln>
            <a:noFill/>
          </a:ln>
          <a:effectLst>
            <a:outerShdw blurRad="292100" dist="139700" dir="2700000" algn="tl" rotWithShape="0">
              <a:srgbClr val="333333">
                <a:alpha val="65000"/>
              </a:srgbClr>
            </a:outerShdw>
          </a:effectLst>
        </p:spPr>
      </p:pic>
      <p:sp>
        <p:nvSpPr>
          <p:cNvPr id="2" name="Rectangle 1">
            <a:extLst>
              <a:ext uri="{FF2B5EF4-FFF2-40B4-BE49-F238E27FC236}">
                <a16:creationId xmlns="" xmlns:a16="http://schemas.microsoft.com/office/drawing/2014/main" id="{8EC8B1A8-4F6E-D449-9B28-F7D0CBA29F32}"/>
              </a:ext>
            </a:extLst>
          </p:cNvPr>
          <p:cNvSpPr/>
          <p:nvPr/>
        </p:nvSpPr>
        <p:spPr>
          <a:xfrm>
            <a:off x="828246" y="3023291"/>
            <a:ext cx="10487454" cy="918649"/>
          </a:xfrm>
          <a:prstGeom prst="rect">
            <a:avLst/>
          </a:prstGeom>
        </p:spPr>
        <p:txBody>
          <a:bodyPr wrap="square">
            <a:spAutoFit/>
          </a:bodyPr>
          <a:lstStyle/>
          <a:p>
            <a:pPr marL="764540" marR="679450" algn="ctr">
              <a:lnSpc>
                <a:spcPts val="3215"/>
              </a:lnSpc>
              <a:spcBef>
                <a:spcPts val="15"/>
              </a:spcBef>
            </a:pPr>
            <a:r>
              <a:rPr lang="en-US" sz="3600" b="1" dirty="0" smtClean="0">
                <a:solidFill>
                  <a:srgbClr val="C00000"/>
                </a:solidFill>
                <a:latin typeface="Times New Roman" pitchFamily="18" charset="0"/>
                <a:cs typeface="Times New Roman" pitchFamily="18" charset="0"/>
              </a:rPr>
              <a:t>HISTORY OF THE EMERGENCE OF  INDEPENDENT BANGLADESH</a:t>
            </a:r>
            <a:endParaRPr lang="en-US" sz="3600" b="1" dirty="0">
              <a:solidFill>
                <a:srgbClr val="C00000"/>
              </a:solidFill>
              <a:latin typeface="Times New Roman" pitchFamily="18" charset="0"/>
              <a:cs typeface="Times New Roman" pitchFamily="18" charset="0"/>
            </a:endParaRPr>
          </a:p>
        </p:txBody>
      </p:sp>
    </p:spTree>
    <p:extLst>
      <p:ext uri="{BB962C8B-B14F-4D97-AF65-F5344CB8AC3E}">
        <p14:creationId xmlns:p14="http://schemas.microsoft.com/office/powerpoint/2010/main" val="195842187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 xmlns:a16="http://schemas.microsoft.com/office/drawing/2014/main" id="{052B0DA7-0599-184B-B718-7D51BFAA40B4}"/>
              </a:ext>
            </a:extLst>
          </p:cNvPr>
          <p:cNvSpPr>
            <a:spLocks noGrp="1"/>
          </p:cNvSpPr>
          <p:nvPr>
            <p:ph type="title"/>
          </p:nvPr>
        </p:nvSpPr>
        <p:spPr>
          <a:xfrm>
            <a:off x="970121" y="985838"/>
            <a:ext cx="7889558" cy="680084"/>
          </a:xfrm>
        </p:spPr>
        <p:txBody>
          <a:bodyPr>
            <a:normAutofit fontScale="90000"/>
          </a:bodyPr>
          <a:lstStyle/>
          <a:p>
            <a:pPr algn="ctr"/>
            <a:r>
              <a:rPr lang="en-US" b="1" dirty="0" smtClean="0">
                <a:solidFill>
                  <a:srgbClr val="C00000"/>
                </a:solidFill>
                <a:latin typeface="Times New Roman" panose="02020603050405020304" pitchFamily="18" charset="0"/>
                <a:cs typeface="Times New Roman" panose="02020603050405020304" pitchFamily="18" charset="0"/>
              </a:rPr>
              <a:t>LEGACY OF THE PALA DYNASTY</a:t>
            </a:r>
            <a:r>
              <a:rPr lang="en-US" sz="3200" b="1" i="1" u="sng" dirty="0">
                <a:solidFill>
                  <a:srgbClr val="002060"/>
                </a:solidFill>
              </a:rPr>
              <a:t/>
            </a:r>
            <a:br>
              <a:rPr lang="en-US" sz="3200" b="1" i="1" u="sng" dirty="0">
                <a:solidFill>
                  <a:srgbClr val="002060"/>
                </a:solidFill>
              </a:rPr>
            </a:br>
            <a:endParaRPr lang="en-US" sz="3200" b="1" dirty="0">
              <a:solidFill>
                <a:srgbClr val="C00000"/>
              </a:solidFill>
              <a:latin typeface="Times New Roman" pitchFamily="18" charset="0"/>
              <a:cs typeface="Times New Roman" pitchFamily="18" charset="0"/>
            </a:endParaRPr>
          </a:p>
        </p:txBody>
      </p:sp>
      <p:sp>
        <p:nvSpPr>
          <p:cNvPr id="3" name="Content Placeholder 2">
            <a:extLst>
              <a:ext uri="{FF2B5EF4-FFF2-40B4-BE49-F238E27FC236}">
                <a16:creationId xmlns="" xmlns:a16="http://schemas.microsoft.com/office/drawing/2014/main" id="{6A221A2F-E9AA-C040-9E94-5FD7185042F1}"/>
              </a:ext>
            </a:extLst>
          </p:cNvPr>
          <p:cNvSpPr>
            <a:spLocks noGrp="1"/>
          </p:cNvSpPr>
          <p:nvPr>
            <p:ph idx="1"/>
          </p:nvPr>
        </p:nvSpPr>
        <p:spPr>
          <a:xfrm>
            <a:off x="771525" y="1908811"/>
            <a:ext cx="8601075" cy="3397286"/>
          </a:xfrm>
        </p:spPr>
        <p:txBody>
          <a:bodyPr>
            <a:normAutofit/>
          </a:bodyPr>
          <a:lstStyle/>
          <a:p>
            <a:pPr marL="571500" lvl="0" indent="-355600" algn="just">
              <a:lnSpc>
                <a:spcPct val="80000"/>
              </a:lnSpc>
              <a:spcBef>
                <a:spcPts val="0"/>
              </a:spcBef>
              <a:buFont typeface="Wingdings" pitchFamily="2" charset="2"/>
              <a:buChar char="q"/>
            </a:pPr>
            <a:r>
              <a:rPr lang="en-US" dirty="0">
                <a:solidFill>
                  <a:schemeClr val="tx1"/>
                </a:solidFill>
                <a:latin typeface="Times New Roman" pitchFamily="18" charset="0"/>
                <a:cs typeface="Times New Roman" pitchFamily="18" charset="0"/>
              </a:rPr>
              <a:t>During this time, The Pala Empire was dethroned by the Hindu </a:t>
            </a:r>
            <a:r>
              <a:rPr lang="en-US" dirty="0" err="1">
                <a:solidFill>
                  <a:schemeClr val="tx1"/>
                </a:solidFill>
                <a:latin typeface="Times New Roman" pitchFamily="18" charset="0"/>
                <a:cs typeface="Times New Roman" pitchFamily="18" charset="0"/>
              </a:rPr>
              <a:t>Sena</a:t>
            </a:r>
            <a:r>
              <a:rPr lang="en-US" dirty="0">
                <a:solidFill>
                  <a:schemeClr val="tx1"/>
                </a:solidFill>
                <a:latin typeface="Times New Roman" pitchFamily="18" charset="0"/>
                <a:cs typeface="Times New Roman" pitchFamily="18" charset="0"/>
              </a:rPr>
              <a:t> dynasty in the 12th century.</a:t>
            </a:r>
          </a:p>
          <a:p>
            <a:pPr marL="571500" lvl="0" indent="-355600" algn="just">
              <a:lnSpc>
                <a:spcPct val="80000"/>
              </a:lnSpc>
              <a:spcBef>
                <a:spcPts val="0"/>
              </a:spcBef>
              <a:buFont typeface="Wingdings" pitchFamily="2" charset="2"/>
              <a:buChar char="q"/>
            </a:pPr>
            <a:r>
              <a:rPr lang="en-US" dirty="0">
                <a:solidFill>
                  <a:schemeClr val="tx1"/>
                </a:solidFill>
                <a:latin typeface="Times New Roman" pitchFamily="18" charset="0"/>
                <a:cs typeface="Times New Roman" pitchFamily="18" charset="0"/>
              </a:rPr>
              <a:t>The Pala period is also known as a ‘Golden Era’ in Bengali history.</a:t>
            </a:r>
          </a:p>
          <a:p>
            <a:pPr marL="571500" lvl="0" indent="-355600" algn="just">
              <a:lnSpc>
                <a:spcPct val="80000"/>
              </a:lnSpc>
              <a:spcBef>
                <a:spcPts val="0"/>
              </a:spcBef>
              <a:buFont typeface="Wingdings" pitchFamily="2" charset="2"/>
              <a:buChar char="q"/>
            </a:pPr>
            <a:r>
              <a:rPr lang="en-US" dirty="0">
                <a:solidFill>
                  <a:schemeClr val="tx1"/>
                </a:solidFill>
                <a:latin typeface="Times New Roman" pitchFamily="18" charset="0"/>
                <a:cs typeface="Times New Roman" pitchFamily="18" charset="0"/>
              </a:rPr>
              <a:t>They built magnificent monasteries and temples: </a:t>
            </a:r>
            <a:r>
              <a:rPr lang="en-US" dirty="0" err="1">
                <a:solidFill>
                  <a:schemeClr val="tx1"/>
                </a:solidFill>
                <a:latin typeface="Times New Roman" pitchFamily="18" charset="0"/>
                <a:cs typeface="Times New Roman" pitchFamily="18" charset="0"/>
              </a:rPr>
              <a:t>Somapura</a:t>
            </a:r>
            <a:r>
              <a:rPr lang="en-US" dirty="0">
                <a:solidFill>
                  <a:schemeClr val="tx1"/>
                </a:solidFill>
                <a:latin typeface="Times New Roman" pitchFamily="18" charset="0"/>
                <a:cs typeface="Times New Roman" pitchFamily="18" charset="0"/>
              </a:rPr>
              <a:t> </a:t>
            </a:r>
            <a:r>
              <a:rPr lang="en-US" dirty="0" err="1">
                <a:solidFill>
                  <a:schemeClr val="tx1"/>
                </a:solidFill>
                <a:latin typeface="Times New Roman" pitchFamily="18" charset="0"/>
                <a:cs typeface="Times New Roman" pitchFamily="18" charset="0"/>
              </a:rPr>
              <a:t>Mahavihara</a:t>
            </a:r>
            <a:r>
              <a:rPr lang="en-US" dirty="0">
                <a:solidFill>
                  <a:schemeClr val="tx1"/>
                </a:solidFill>
                <a:latin typeface="Times New Roman" pitchFamily="18" charset="0"/>
                <a:cs typeface="Times New Roman" pitchFamily="18" charset="0"/>
              </a:rPr>
              <a:t> (in Bangladesh), and </a:t>
            </a:r>
            <a:r>
              <a:rPr lang="en-US" dirty="0" err="1">
                <a:solidFill>
                  <a:schemeClr val="tx1"/>
                </a:solidFill>
                <a:latin typeface="Times New Roman" pitchFamily="18" charset="0"/>
                <a:cs typeface="Times New Roman" pitchFamily="18" charset="0"/>
              </a:rPr>
              <a:t>Odantapuri</a:t>
            </a:r>
            <a:r>
              <a:rPr lang="en-US" dirty="0">
                <a:solidFill>
                  <a:schemeClr val="tx1"/>
                </a:solidFill>
                <a:latin typeface="Times New Roman" pitchFamily="18" charset="0"/>
                <a:cs typeface="Times New Roman" pitchFamily="18" charset="0"/>
              </a:rPr>
              <a:t> Monastery.</a:t>
            </a:r>
          </a:p>
          <a:p>
            <a:pPr marL="571500" lvl="0" indent="-355600" algn="just">
              <a:lnSpc>
                <a:spcPct val="80000"/>
              </a:lnSpc>
              <a:spcBef>
                <a:spcPts val="0"/>
              </a:spcBef>
              <a:buFont typeface="Wingdings" pitchFamily="2" charset="2"/>
              <a:buChar char="q"/>
            </a:pPr>
            <a:r>
              <a:rPr lang="en-US" dirty="0">
                <a:solidFill>
                  <a:schemeClr val="tx1"/>
                </a:solidFill>
                <a:latin typeface="Times New Roman" pitchFamily="18" charset="0"/>
                <a:cs typeface="Times New Roman" pitchFamily="18" charset="0"/>
              </a:rPr>
              <a:t>They also patronized Buddhist centers of learning like </a:t>
            </a:r>
            <a:r>
              <a:rPr lang="en-US" dirty="0" err="1">
                <a:solidFill>
                  <a:schemeClr val="tx1"/>
                </a:solidFill>
                <a:latin typeface="Times New Roman" pitchFamily="18" charset="0"/>
                <a:cs typeface="Times New Roman" pitchFamily="18" charset="0"/>
              </a:rPr>
              <a:t>Nalanda</a:t>
            </a:r>
            <a:r>
              <a:rPr lang="en-US" dirty="0">
                <a:solidFill>
                  <a:schemeClr val="tx1"/>
                </a:solidFill>
                <a:latin typeface="Times New Roman" pitchFamily="18" charset="0"/>
                <a:cs typeface="Times New Roman" pitchFamily="18" charset="0"/>
              </a:rPr>
              <a:t> University and </a:t>
            </a:r>
            <a:r>
              <a:rPr lang="en-US" dirty="0" err="1">
                <a:solidFill>
                  <a:schemeClr val="tx1"/>
                </a:solidFill>
                <a:latin typeface="Times New Roman" pitchFamily="18" charset="0"/>
                <a:cs typeface="Times New Roman" pitchFamily="18" charset="0"/>
              </a:rPr>
              <a:t>Vikramshila</a:t>
            </a:r>
            <a:r>
              <a:rPr lang="en-US" dirty="0">
                <a:solidFill>
                  <a:schemeClr val="tx1"/>
                </a:solidFill>
                <a:latin typeface="Times New Roman" pitchFamily="18" charset="0"/>
                <a:cs typeface="Times New Roman" pitchFamily="18" charset="0"/>
              </a:rPr>
              <a:t> University.</a:t>
            </a:r>
          </a:p>
          <a:p>
            <a:pPr marL="571500" lvl="0" indent="-355600" algn="just">
              <a:lnSpc>
                <a:spcPct val="80000"/>
              </a:lnSpc>
              <a:spcBef>
                <a:spcPts val="0"/>
              </a:spcBef>
              <a:buFont typeface="Wingdings" pitchFamily="2" charset="2"/>
              <a:buChar char="q"/>
            </a:pPr>
            <a:r>
              <a:rPr lang="en-US" dirty="0">
                <a:solidFill>
                  <a:schemeClr val="tx1"/>
                </a:solidFill>
                <a:latin typeface="Times New Roman" pitchFamily="18" charset="0"/>
                <a:cs typeface="Times New Roman" pitchFamily="18" charset="0"/>
              </a:rPr>
              <a:t>The Bengali language developed. The first Bengali literary </a:t>
            </a:r>
            <a:r>
              <a:rPr lang="en-US" dirty="0" err="1">
                <a:solidFill>
                  <a:schemeClr val="tx1"/>
                </a:solidFill>
                <a:latin typeface="Times New Roman" pitchFamily="18" charset="0"/>
                <a:cs typeface="Times New Roman" pitchFamily="18" charset="0"/>
              </a:rPr>
              <a:t>Charyapada</a:t>
            </a:r>
            <a:r>
              <a:rPr lang="en-US" dirty="0">
                <a:solidFill>
                  <a:schemeClr val="tx1"/>
                </a:solidFill>
                <a:latin typeface="Times New Roman" pitchFamily="18" charset="0"/>
                <a:cs typeface="Times New Roman" pitchFamily="18" charset="0"/>
              </a:rPr>
              <a:t> is attributed to this period. </a:t>
            </a:r>
          </a:p>
          <a:p>
            <a:pPr marL="571500" lvl="0" indent="-355600" algn="just">
              <a:lnSpc>
                <a:spcPct val="80000"/>
              </a:lnSpc>
              <a:spcBef>
                <a:spcPts val="0"/>
              </a:spcBef>
              <a:buFont typeface="Wingdings" pitchFamily="2" charset="2"/>
              <a:buChar char="q"/>
            </a:pPr>
            <a:r>
              <a:rPr lang="en-US" dirty="0">
                <a:solidFill>
                  <a:schemeClr val="tx1"/>
                </a:solidFill>
                <a:latin typeface="Times New Roman" pitchFamily="18" charset="0"/>
                <a:cs typeface="Times New Roman" pitchFamily="18" charset="0"/>
              </a:rPr>
              <a:t>Many Buddhist teachers from the Pala kingdom traveled to Southeast Asia to spread the faith. </a:t>
            </a:r>
          </a:p>
          <a:p>
            <a:pPr marL="571500" lvl="0" indent="-355600" algn="just">
              <a:lnSpc>
                <a:spcPct val="80000"/>
              </a:lnSpc>
              <a:spcBef>
                <a:spcPts val="0"/>
              </a:spcBef>
              <a:buFont typeface="Wingdings" pitchFamily="2" charset="2"/>
              <a:buChar char="q"/>
            </a:pPr>
            <a:r>
              <a:rPr lang="en-US" dirty="0">
                <a:solidFill>
                  <a:schemeClr val="tx1"/>
                </a:solidFill>
                <a:latin typeface="Times New Roman" pitchFamily="18" charset="0"/>
                <a:cs typeface="Times New Roman" pitchFamily="18" charset="0"/>
              </a:rPr>
              <a:t>Sanskrit scholars were also patronized by the Pala kings. </a:t>
            </a:r>
          </a:p>
          <a:p>
            <a:pPr marL="571500" lvl="0" indent="-355600" algn="just">
              <a:lnSpc>
                <a:spcPct val="80000"/>
              </a:lnSpc>
              <a:spcBef>
                <a:spcPts val="0"/>
              </a:spcBef>
              <a:buFont typeface="Wingdings" pitchFamily="2" charset="2"/>
              <a:buChar char="q"/>
            </a:pPr>
            <a:r>
              <a:rPr lang="en-US" dirty="0">
                <a:solidFill>
                  <a:schemeClr val="tx1"/>
                </a:solidFill>
                <a:latin typeface="Times New Roman" pitchFamily="18" charset="0"/>
                <a:cs typeface="Times New Roman" pitchFamily="18" charset="0"/>
              </a:rPr>
              <a:t>The Pala art (art seen in Bengal and Bihar during the Pala regime) influence is seen in the art of Nepal, Sri Lanka, Burma, and Java.</a:t>
            </a:r>
          </a:p>
          <a:p>
            <a:pPr marL="0" indent="0">
              <a:buNone/>
            </a:pPr>
            <a:endParaRPr lang="en-US" dirty="0"/>
          </a:p>
        </p:txBody>
      </p:sp>
    </p:spTree>
    <p:extLst>
      <p:ext uri="{BB962C8B-B14F-4D97-AF65-F5344CB8AC3E}">
        <p14:creationId xmlns:p14="http://schemas.microsoft.com/office/powerpoint/2010/main" val="32700627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 xmlns:a16="http://schemas.microsoft.com/office/drawing/2014/main" id="{6D9B4A2B-95F3-AE48-B45C-6A1D22F47731}"/>
              </a:ext>
            </a:extLst>
          </p:cNvPr>
          <p:cNvSpPr>
            <a:spLocks noGrp="1"/>
          </p:cNvSpPr>
          <p:nvPr>
            <p:ph type="title"/>
          </p:nvPr>
        </p:nvSpPr>
        <p:spPr>
          <a:xfrm>
            <a:off x="811529" y="579436"/>
            <a:ext cx="7860983" cy="1020763"/>
          </a:xfrm>
        </p:spPr>
        <p:txBody>
          <a:bodyPr>
            <a:normAutofit fontScale="90000"/>
          </a:bodyPr>
          <a:lstStyle/>
          <a:p>
            <a:pPr algn="ctr"/>
            <a:r>
              <a:rPr lang="en-US" sz="3200" b="1" dirty="0" smtClean="0">
                <a:solidFill>
                  <a:srgbClr val="C00000"/>
                </a:solidFill>
                <a:latin typeface="Times New Roman" panose="02020603050405020304" pitchFamily="18" charset="0"/>
                <a:cs typeface="Times New Roman" pitchFamily="18" charset="0"/>
              </a:rPr>
              <a:t>DECLINE &amp; ADMINISTRATION OF  PALA DYNASTY</a:t>
            </a:r>
            <a:endParaRPr lang="en-US" sz="3200" b="1" dirty="0">
              <a:solidFill>
                <a:srgbClr val="C00000"/>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 xmlns:a16="http://schemas.microsoft.com/office/drawing/2014/main" id="{B0CE953B-D8AA-AA4E-9FA0-45E4E2ABD41D}"/>
              </a:ext>
            </a:extLst>
          </p:cNvPr>
          <p:cNvSpPr>
            <a:spLocks noGrp="1"/>
          </p:cNvSpPr>
          <p:nvPr>
            <p:ph idx="1"/>
          </p:nvPr>
        </p:nvSpPr>
        <p:spPr>
          <a:xfrm>
            <a:off x="491488" y="1600199"/>
            <a:ext cx="8823961" cy="4477007"/>
          </a:xfrm>
        </p:spPr>
        <p:txBody>
          <a:bodyPr>
            <a:normAutofit/>
          </a:bodyPr>
          <a:lstStyle/>
          <a:p>
            <a:pPr algn="just">
              <a:lnSpc>
                <a:spcPct val="70000"/>
              </a:lnSpc>
              <a:spcBef>
                <a:spcPts val="0"/>
              </a:spcBef>
            </a:pPr>
            <a:r>
              <a:rPr lang="en-US" b="1" dirty="0">
                <a:solidFill>
                  <a:schemeClr val="tx1"/>
                </a:solidFill>
                <a:latin typeface="Times New Roman" pitchFamily="18" charset="0"/>
                <a:cs typeface="Times New Roman" pitchFamily="18" charset="0"/>
              </a:rPr>
              <a:t>Decline</a:t>
            </a:r>
          </a:p>
          <a:p>
            <a:pPr algn="just">
              <a:lnSpc>
                <a:spcPct val="70000"/>
              </a:lnSpc>
              <a:spcBef>
                <a:spcPts val="0"/>
              </a:spcBef>
            </a:pPr>
            <a:r>
              <a:rPr lang="en-US" dirty="0">
                <a:solidFill>
                  <a:schemeClr val="tx1"/>
                </a:solidFill>
                <a:latin typeface="Times New Roman" pitchFamily="18" charset="0"/>
                <a:cs typeface="Times New Roman" pitchFamily="18" charset="0"/>
              </a:rPr>
              <a:t>In the 9th century, the Pala empire was the dominant power in the northern Indian subcontinent, with its territory across parts of modern-day eastern Pakistan, northern and northeastern India, Nepal, and Bangladesh;</a:t>
            </a:r>
          </a:p>
          <a:p>
            <a:pPr algn="just">
              <a:lnSpc>
                <a:spcPct val="70000"/>
              </a:lnSpc>
              <a:spcBef>
                <a:spcPts val="0"/>
              </a:spcBef>
            </a:pPr>
            <a:r>
              <a:rPr lang="en-US" dirty="0">
                <a:solidFill>
                  <a:schemeClr val="tx1"/>
                </a:solidFill>
                <a:latin typeface="Times New Roman" pitchFamily="18" charset="0"/>
                <a:cs typeface="Times New Roman" pitchFamily="18" charset="0"/>
              </a:rPr>
              <a:t>The empire reached its peak under emperors/</a:t>
            </a:r>
            <a:r>
              <a:rPr lang="en-US" dirty="0" err="1">
                <a:solidFill>
                  <a:schemeClr val="tx1"/>
                </a:solidFill>
                <a:latin typeface="Times New Roman" pitchFamily="18" charset="0"/>
                <a:cs typeface="Times New Roman" pitchFamily="18" charset="0"/>
              </a:rPr>
              <a:t>Samrat</a:t>
            </a:r>
            <a:r>
              <a:rPr lang="en-US" dirty="0">
                <a:solidFill>
                  <a:schemeClr val="tx1"/>
                </a:solidFill>
                <a:latin typeface="Times New Roman" pitchFamily="18" charset="0"/>
                <a:cs typeface="Times New Roman" pitchFamily="18" charset="0"/>
              </a:rPr>
              <a:t> </a:t>
            </a:r>
            <a:r>
              <a:rPr lang="en-US" dirty="0" err="1">
                <a:solidFill>
                  <a:schemeClr val="tx1"/>
                </a:solidFill>
                <a:latin typeface="Times New Roman" pitchFamily="18" charset="0"/>
                <a:cs typeface="Times New Roman" pitchFamily="18" charset="0"/>
              </a:rPr>
              <a:t>Dharampal</a:t>
            </a:r>
            <a:r>
              <a:rPr lang="en-US" dirty="0">
                <a:solidFill>
                  <a:schemeClr val="tx1"/>
                </a:solidFill>
                <a:latin typeface="Times New Roman" pitchFamily="18" charset="0"/>
                <a:cs typeface="Times New Roman" pitchFamily="18" charset="0"/>
              </a:rPr>
              <a:t> and </a:t>
            </a:r>
            <a:r>
              <a:rPr lang="en-US" dirty="0" err="1">
                <a:solidFill>
                  <a:schemeClr val="tx1"/>
                </a:solidFill>
                <a:latin typeface="Times New Roman" pitchFamily="18" charset="0"/>
                <a:cs typeface="Times New Roman" pitchFamily="18" charset="0"/>
              </a:rPr>
              <a:t>Devapala</a:t>
            </a:r>
            <a:r>
              <a:rPr lang="en-US" dirty="0">
                <a:solidFill>
                  <a:schemeClr val="tx1"/>
                </a:solidFill>
                <a:latin typeface="Times New Roman" pitchFamily="18" charset="0"/>
                <a:cs typeface="Times New Roman" pitchFamily="18" charset="0"/>
              </a:rPr>
              <a:t>;</a:t>
            </a:r>
          </a:p>
          <a:p>
            <a:pPr algn="just">
              <a:lnSpc>
                <a:spcPct val="70000"/>
              </a:lnSpc>
              <a:spcBef>
                <a:spcPts val="0"/>
              </a:spcBef>
            </a:pPr>
            <a:r>
              <a:rPr lang="en-US" dirty="0">
                <a:solidFill>
                  <a:schemeClr val="tx1"/>
                </a:solidFill>
                <a:latin typeface="Times New Roman" pitchFamily="18" charset="0"/>
                <a:cs typeface="Times New Roman" pitchFamily="18" charset="0"/>
              </a:rPr>
              <a:t>The </a:t>
            </a:r>
            <a:r>
              <a:rPr lang="en-US" dirty="0" err="1">
                <a:solidFill>
                  <a:schemeClr val="tx1"/>
                </a:solidFill>
                <a:latin typeface="Times New Roman" pitchFamily="18" charset="0"/>
                <a:cs typeface="Times New Roman" pitchFamily="18" charset="0"/>
              </a:rPr>
              <a:t>Palas</a:t>
            </a:r>
            <a:r>
              <a:rPr lang="en-US" dirty="0">
                <a:solidFill>
                  <a:schemeClr val="tx1"/>
                </a:solidFill>
                <a:latin typeface="Times New Roman" pitchFamily="18" charset="0"/>
                <a:cs typeface="Times New Roman" pitchFamily="18" charset="0"/>
              </a:rPr>
              <a:t> also exerted a strong cultural influence under </a:t>
            </a:r>
            <a:r>
              <a:rPr lang="en-US" dirty="0" err="1">
                <a:solidFill>
                  <a:schemeClr val="tx1"/>
                </a:solidFill>
                <a:latin typeface="Times New Roman" pitchFamily="18" charset="0"/>
                <a:cs typeface="Times New Roman" pitchFamily="18" charset="0"/>
              </a:rPr>
              <a:t>Atisha</a:t>
            </a:r>
            <a:r>
              <a:rPr lang="en-US" dirty="0">
                <a:solidFill>
                  <a:schemeClr val="tx1"/>
                </a:solidFill>
                <a:latin typeface="Times New Roman" pitchFamily="18" charset="0"/>
                <a:cs typeface="Times New Roman" pitchFamily="18" charset="0"/>
              </a:rPr>
              <a:t> in Tibet and Southeast Asia.</a:t>
            </a:r>
          </a:p>
          <a:p>
            <a:pPr algn="just">
              <a:lnSpc>
                <a:spcPct val="70000"/>
              </a:lnSpc>
              <a:spcBef>
                <a:spcPts val="0"/>
              </a:spcBef>
            </a:pPr>
            <a:r>
              <a:rPr lang="en-US" dirty="0">
                <a:solidFill>
                  <a:schemeClr val="tx1"/>
                </a:solidFill>
                <a:latin typeface="Times New Roman" pitchFamily="18" charset="0"/>
                <a:cs typeface="Times New Roman" pitchFamily="18" charset="0"/>
              </a:rPr>
              <a:t>Pala's control of North India was ultimately very poor times as they struggled with the </a:t>
            </a:r>
            <a:r>
              <a:rPr lang="en-US" dirty="0" err="1">
                <a:solidFill>
                  <a:schemeClr val="tx1"/>
                </a:solidFill>
                <a:latin typeface="Times New Roman" pitchFamily="18" charset="0"/>
                <a:cs typeface="Times New Roman" pitchFamily="18" charset="0"/>
              </a:rPr>
              <a:t>Pratiharas</a:t>
            </a:r>
            <a:r>
              <a:rPr lang="en-US" dirty="0">
                <a:solidFill>
                  <a:schemeClr val="tx1"/>
                </a:solidFill>
                <a:latin typeface="Times New Roman" pitchFamily="18" charset="0"/>
                <a:cs typeface="Times New Roman" pitchFamily="18" charset="0"/>
              </a:rPr>
              <a:t> and the </a:t>
            </a:r>
            <a:r>
              <a:rPr lang="en-US" dirty="0" err="1">
                <a:solidFill>
                  <a:schemeClr val="tx1"/>
                </a:solidFill>
                <a:latin typeface="Times New Roman" pitchFamily="18" charset="0"/>
                <a:cs typeface="Times New Roman" pitchFamily="18" charset="0"/>
              </a:rPr>
              <a:t>Rashtrakutas</a:t>
            </a:r>
            <a:r>
              <a:rPr lang="en-US" dirty="0">
                <a:solidFill>
                  <a:schemeClr val="tx1"/>
                </a:solidFill>
                <a:latin typeface="Times New Roman" pitchFamily="18" charset="0"/>
                <a:cs typeface="Times New Roman" pitchFamily="18" charset="0"/>
              </a:rPr>
              <a:t> for the control of </a:t>
            </a:r>
            <a:r>
              <a:rPr lang="en-US" dirty="0" err="1">
                <a:solidFill>
                  <a:schemeClr val="tx1"/>
                </a:solidFill>
                <a:latin typeface="Times New Roman" pitchFamily="18" charset="0"/>
                <a:cs typeface="Times New Roman" pitchFamily="18" charset="0"/>
              </a:rPr>
              <a:t>Kannauj</a:t>
            </a:r>
            <a:r>
              <a:rPr lang="en-US" dirty="0">
                <a:solidFill>
                  <a:schemeClr val="tx1"/>
                </a:solidFill>
                <a:latin typeface="Times New Roman" pitchFamily="18" charset="0"/>
                <a:cs typeface="Times New Roman" pitchFamily="18" charset="0"/>
              </a:rPr>
              <a:t> and were defeated.</a:t>
            </a:r>
          </a:p>
          <a:p>
            <a:pPr algn="just">
              <a:lnSpc>
                <a:spcPct val="70000"/>
              </a:lnSpc>
              <a:spcBef>
                <a:spcPts val="0"/>
              </a:spcBef>
            </a:pPr>
            <a:r>
              <a:rPr lang="en-US" dirty="0">
                <a:solidFill>
                  <a:schemeClr val="tx1"/>
                </a:solidFill>
                <a:latin typeface="Times New Roman" pitchFamily="18" charset="0"/>
                <a:cs typeface="Times New Roman" pitchFamily="18" charset="0"/>
              </a:rPr>
              <a:t>Emperor </a:t>
            </a:r>
            <a:r>
              <a:rPr lang="en-US" dirty="0" err="1">
                <a:solidFill>
                  <a:schemeClr val="tx1"/>
                </a:solidFill>
                <a:latin typeface="Times New Roman" pitchFamily="18" charset="0"/>
                <a:cs typeface="Times New Roman" pitchFamily="18" charset="0"/>
              </a:rPr>
              <a:t>Ramapala</a:t>
            </a:r>
            <a:r>
              <a:rPr lang="en-US" dirty="0">
                <a:solidFill>
                  <a:schemeClr val="tx1"/>
                </a:solidFill>
                <a:latin typeface="Times New Roman" pitchFamily="18" charset="0"/>
                <a:cs typeface="Times New Roman" pitchFamily="18" charset="0"/>
              </a:rPr>
              <a:t> was the last strong ruler, who gained control of </a:t>
            </a:r>
            <a:r>
              <a:rPr lang="en-US" dirty="0" err="1">
                <a:solidFill>
                  <a:schemeClr val="tx1"/>
                </a:solidFill>
                <a:latin typeface="Times New Roman" pitchFamily="18" charset="0"/>
                <a:cs typeface="Times New Roman" pitchFamily="18" charset="0"/>
              </a:rPr>
              <a:t>Kamarupa</a:t>
            </a:r>
            <a:r>
              <a:rPr lang="en-US" dirty="0">
                <a:solidFill>
                  <a:schemeClr val="tx1"/>
                </a:solidFill>
                <a:latin typeface="Times New Roman" pitchFamily="18" charset="0"/>
                <a:cs typeface="Times New Roman" pitchFamily="18" charset="0"/>
              </a:rPr>
              <a:t> and </a:t>
            </a:r>
            <a:r>
              <a:rPr lang="en-US" dirty="0" err="1">
                <a:solidFill>
                  <a:schemeClr val="tx1"/>
                </a:solidFill>
                <a:latin typeface="Times New Roman" pitchFamily="18" charset="0"/>
                <a:cs typeface="Times New Roman" pitchFamily="18" charset="0"/>
              </a:rPr>
              <a:t>Kalingga</a:t>
            </a:r>
            <a:r>
              <a:rPr lang="en-US" dirty="0">
                <a:solidFill>
                  <a:schemeClr val="tx1"/>
                </a:solidFill>
                <a:latin typeface="Times New Roman" pitchFamily="18" charset="0"/>
                <a:cs typeface="Times New Roman" pitchFamily="18" charset="0"/>
              </a:rPr>
              <a:t>.</a:t>
            </a:r>
          </a:p>
          <a:p>
            <a:pPr algn="just">
              <a:lnSpc>
                <a:spcPct val="70000"/>
              </a:lnSpc>
              <a:spcBef>
                <a:spcPts val="0"/>
              </a:spcBef>
            </a:pPr>
            <a:r>
              <a:rPr lang="en-US" dirty="0">
                <a:solidFill>
                  <a:schemeClr val="tx1"/>
                </a:solidFill>
                <a:latin typeface="Times New Roman" pitchFamily="18" charset="0"/>
                <a:cs typeface="Times New Roman" pitchFamily="18" charset="0"/>
              </a:rPr>
              <a:t>The </a:t>
            </a:r>
            <a:r>
              <a:rPr lang="en-US" dirty="0" err="1">
                <a:solidFill>
                  <a:schemeClr val="tx1"/>
                </a:solidFill>
                <a:latin typeface="Times New Roman" pitchFamily="18" charset="0"/>
                <a:cs typeface="Times New Roman" pitchFamily="18" charset="0"/>
              </a:rPr>
              <a:t>Sena</a:t>
            </a:r>
            <a:r>
              <a:rPr lang="en-US" dirty="0">
                <a:solidFill>
                  <a:schemeClr val="tx1"/>
                </a:solidFill>
                <a:latin typeface="Times New Roman" pitchFamily="18" charset="0"/>
                <a:cs typeface="Times New Roman" pitchFamily="18" charset="0"/>
              </a:rPr>
              <a:t> dynasty dethroned the Pala Empire in the 12th century, ending the reign of the last major Buddhist Imperial power in the Indian subcontinent.</a:t>
            </a:r>
          </a:p>
          <a:p>
            <a:pPr algn="just">
              <a:lnSpc>
                <a:spcPct val="70000"/>
              </a:lnSpc>
              <a:spcBef>
                <a:spcPts val="0"/>
              </a:spcBef>
            </a:pPr>
            <a:r>
              <a:rPr lang="en-US" b="1" dirty="0">
                <a:solidFill>
                  <a:schemeClr val="tx1"/>
                </a:solidFill>
                <a:latin typeface="Times New Roman" pitchFamily="18" charset="0"/>
                <a:cs typeface="Times New Roman" pitchFamily="18" charset="0"/>
              </a:rPr>
              <a:t>Administration</a:t>
            </a:r>
          </a:p>
          <a:p>
            <a:pPr algn="just">
              <a:lnSpc>
                <a:spcPct val="70000"/>
              </a:lnSpc>
              <a:spcBef>
                <a:spcPts val="0"/>
              </a:spcBef>
            </a:pPr>
            <a:r>
              <a:rPr lang="en-US" dirty="0">
                <a:solidFill>
                  <a:schemeClr val="tx1"/>
                </a:solidFill>
                <a:latin typeface="Times New Roman" pitchFamily="18" charset="0"/>
                <a:cs typeface="Times New Roman" pitchFamily="18" charset="0"/>
              </a:rPr>
              <a:t>The Pala rule was monarchial.</a:t>
            </a:r>
          </a:p>
          <a:p>
            <a:pPr algn="just">
              <a:lnSpc>
                <a:spcPct val="70000"/>
              </a:lnSpc>
              <a:spcBef>
                <a:spcPts val="0"/>
              </a:spcBef>
            </a:pPr>
            <a:r>
              <a:rPr lang="en-US" dirty="0">
                <a:solidFill>
                  <a:schemeClr val="tx1"/>
                </a:solidFill>
                <a:latin typeface="Times New Roman" pitchFamily="18" charset="0"/>
                <a:cs typeface="Times New Roman" pitchFamily="18" charset="0"/>
              </a:rPr>
              <a:t>The King was the center of all power.</a:t>
            </a:r>
          </a:p>
          <a:p>
            <a:pPr algn="just">
              <a:lnSpc>
                <a:spcPct val="70000"/>
              </a:lnSpc>
              <a:spcBef>
                <a:spcPts val="0"/>
              </a:spcBef>
            </a:pPr>
            <a:r>
              <a:rPr lang="en-US" dirty="0">
                <a:solidFill>
                  <a:schemeClr val="tx1"/>
                </a:solidFill>
                <a:latin typeface="Times New Roman" pitchFamily="18" charset="0"/>
                <a:cs typeface="Times New Roman" pitchFamily="18" charset="0"/>
              </a:rPr>
              <a:t>Pala Empire was divided into separate provinces (</a:t>
            </a:r>
            <a:r>
              <a:rPr lang="en-US" dirty="0" err="1">
                <a:solidFill>
                  <a:schemeClr val="tx1"/>
                </a:solidFill>
                <a:latin typeface="Times New Roman" pitchFamily="18" charset="0"/>
                <a:cs typeface="Times New Roman" pitchFamily="18" charset="0"/>
              </a:rPr>
              <a:t>Bhuktis</a:t>
            </a:r>
            <a:r>
              <a:rPr lang="en-US" dirty="0">
                <a:solidFill>
                  <a:schemeClr val="tx1"/>
                </a:solidFill>
                <a:latin typeface="Times New Roman" pitchFamily="18" charset="0"/>
                <a:cs typeface="Times New Roman" pitchFamily="18" charset="0"/>
              </a:rPr>
              <a:t>)</a:t>
            </a:r>
          </a:p>
          <a:p>
            <a:pPr algn="just">
              <a:lnSpc>
                <a:spcPct val="70000"/>
              </a:lnSpc>
              <a:spcBef>
                <a:spcPts val="0"/>
              </a:spcBef>
            </a:pPr>
            <a:r>
              <a:rPr lang="en-US" dirty="0">
                <a:solidFill>
                  <a:schemeClr val="tx1"/>
                </a:solidFill>
                <a:latin typeface="Times New Roman" pitchFamily="18" charset="0"/>
                <a:cs typeface="Times New Roman" pitchFamily="18" charset="0"/>
              </a:rPr>
              <a:t>Provinces were divided into divisions (</a:t>
            </a:r>
            <a:r>
              <a:rPr lang="en-US" dirty="0" err="1">
                <a:solidFill>
                  <a:schemeClr val="tx1"/>
                </a:solidFill>
                <a:latin typeface="Times New Roman" pitchFamily="18" charset="0"/>
                <a:cs typeface="Times New Roman" pitchFamily="18" charset="0"/>
              </a:rPr>
              <a:t>Vishayas</a:t>
            </a:r>
            <a:r>
              <a:rPr lang="en-US" dirty="0">
                <a:solidFill>
                  <a:schemeClr val="tx1"/>
                </a:solidFill>
                <a:latin typeface="Times New Roman" pitchFamily="18" charset="0"/>
                <a:cs typeface="Times New Roman" pitchFamily="18" charset="0"/>
              </a:rPr>
              <a:t>) and districts (Mandalas).</a:t>
            </a:r>
          </a:p>
          <a:p>
            <a:pPr algn="just">
              <a:lnSpc>
                <a:spcPct val="70000"/>
              </a:lnSpc>
              <a:spcBef>
                <a:spcPts val="0"/>
              </a:spcBef>
            </a:pPr>
            <a:r>
              <a:rPr lang="en-US" dirty="0">
                <a:solidFill>
                  <a:schemeClr val="tx1"/>
                </a:solidFill>
                <a:latin typeface="Times New Roman" pitchFamily="18" charset="0"/>
                <a:cs typeface="Times New Roman" pitchFamily="18" charset="0"/>
              </a:rPr>
              <a:t>Administration covered the widespread area from the grassroots level to the Imperial court.</a:t>
            </a:r>
          </a:p>
          <a:p>
            <a:pPr marL="177800" lvl="0" indent="0" algn="just">
              <a:spcBef>
                <a:spcPts val="600"/>
              </a:spcBef>
              <a:buNone/>
            </a:pPr>
            <a:endParaRPr lang="en-US" dirty="0">
              <a:latin typeface="Times New Roman" pitchFamily="18" charset="0"/>
              <a:cs typeface="Times New Roman" pitchFamily="18" charset="0"/>
            </a:endParaRPr>
          </a:p>
          <a:p>
            <a:pPr marL="533400" lvl="0" indent="-355600" algn="just">
              <a:spcBef>
                <a:spcPts val="600"/>
              </a:spcBef>
              <a:buFont typeface="Wingdings" pitchFamily="2" charset="2"/>
              <a:buChar char="q"/>
            </a:pPr>
            <a:endParaRPr lang="en-US" dirty="0"/>
          </a:p>
          <a:p>
            <a:endParaRPr lang="en-US" dirty="0"/>
          </a:p>
        </p:txBody>
      </p:sp>
    </p:spTree>
    <p:extLst>
      <p:ext uri="{BB962C8B-B14F-4D97-AF65-F5344CB8AC3E}">
        <p14:creationId xmlns:p14="http://schemas.microsoft.com/office/powerpoint/2010/main" val="37261871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 xmlns:a16="http://schemas.microsoft.com/office/drawing/2014/main" id="{6147EF06-5125-2649-91F6-6A4909957D7A}"/>
              </a:ext>
            </a:extLst>
          </p:cNvPr>
          <p:cNvSpPr>
            <a:spLocks noGrp="1"/>
          </p:cNvSpPr>
          <p:nvPr>
            <p:ph type="title"/>
          </p:nvPr>
        </p:nvSpPr>
        <p:spPr>
          <a:xfrm>
            <a:off x="242889" y="811485"/>
            <a:ext cx="8672512" cy="657860"/>
          </a:xfrm>
        </p:spPr>
        <p:txBody>
          <a:bodyPr>
            <a:normAutofit/>
          </a:bodyPr>
          <a:lstStyle/>
          <a:p>
            <a:pPr algn="ctr"/>
            <a:r>
              <a:rPr lang="en-US" sz="3200" b="1" dirty="0" smtClean="0">
                <a:solidFill>
                  <a:srgbClr val="C00000"/>
                </a:solidFill>
                <a:latin typeface="Times New Roman" panose="02020603050405020304" pitchFamily="18" charset="0"/>
                <a:cs typeface="Times New Roman" pitchFamily="18" charset="0"/>
              </a:rPr>
              <a:t>ARCHITECTURE PALA DYNASTY</a:t>
            </a:r>
            <a:endParaRPr lang="en-US" sz="3200" b="1" dirty="0">
              <a:solidFill>
                <a:srgbClr val="C00000"/>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 xmlns:a16="http://schemas.microsoft.com/office/drawing/2014/main" id="{F04FEB40-EBDC-9444-A23A-2FF93B0B7895}"/>
              </a:ext>
            </a:extLst>
          </p:cNvPr>
          <p:cNvSpPr>
            <a:spLocks noGrp="1"/>
          </p:cNvSpPr>
          <p:nvPr>
            <p:ph idx="1"/>
          </p:nvPr>
        </p:nvSpPr>
        <p:spPr>
          <a:xfrm>
            <a:off x="357189" y="2508674"/>
            <a:ext cx="4786311" cy="2749126"/>
          </a:xfrm>
        </p:spPr>
        <p:txBody>
          <a:bodyPr>
            <a:normAutofit/>
          </a:bodyPr>
          <a:lstStyle/>
          <a:p>
            <a:pPr marL="749300" lvl="0" indent="-444500" algn="just">
              <a:lnSpc>
                <a:spcPct val="70000"/>
              </a:lnSpc>
              <a:spcBef>
                <a:spcPts val="0"/>
              </a:spcBef>
              <a:buFont typeface="Wingdings" pitchFamily="2" charset="2"/>
              <a:buChar char="q"/>
            </a:pPr>
            <a:r>
              <a:rPr lang="en-US" sz="1600" dirty="0">
                <a:solidFill>
                  <a:schemeClr val="tx1"/>
                </a:solidFill>
                <a:latin typeface="Times New Roman" pitchFamily="18" charset="0"/>
                <a:cs typeface="Times New Roman" pitchFamily="18" charset="0"/>
              </a:rPr>
              <a:t>Influenced by Gupta art, the </a:t>
            </a:r>
            <a:r>
              <a:rPr lang="en-US" sz="1600" dirty="0" err="1">
                <a:solidFill>
                  <a:schemeClr val="tx1"/>
                </a:solidFill>
                <a:latin typeface="Times New Roman" pitchFamily="18" charset="0"/>
                <a:cs typeface="Times New Roman" pitchFamily="18" charset="0"/>
              </a:rPr>
              <a:t>Palas</a:t>
            </a:r>
            <a:r>
              <a:rPr lang="en-US" sz="1600" dirty="0">
                <a:solidFill>
                  <a:schemeClr val="tx1"/>
                </a:solidFill>
                <a:latin typeface="Times New Roman" pitchFamily="18" charset="0"/>
                <a:cs typeface="Times New Roman" pitchFamily="18" charset="0"/>
              </a:rPr>
              <a:t> School of Art is recognized as a distinct face of Indian art and is noted for the artistic genius of the Bengals.</a:t>
            </a:r>
          </a:p>
          <a:p>
            <a:pPr marL="749300" lvl="0" indent="-444500" algn="just">
              <a:lnSpc>
                <a:spcPct val="70000"/>
              </a:lnSpc>
              <a:spcBef>
                <a:spcPts val="0"/>
              </a:spcBef>
              <a:buFont typeface="Wingdings" pitchFamily="2" charset="2"/>
              <a:buChar char="q"/>
            </a:pPr>
            <a:r>
              <a:rPr lang="en-US" sz="1600" dirty="0">
                <a:solidFill>
                  <a:schemeClr val="tx1"/>
                </a:solidFill>
                <a:latin typeface="Times New Roman" pitchFamily="18" charset="0"/>
                <a:cs typeface="Times New Roman" pitchFamily="18" charset="0"/>
              </a:rPr>
              <a:t>The </a:t>
            </a:r>
            <a:r>
              <a:rPr lang="en-US" sz="1600" dirty="0" err="1">
                <a:solidFill>
                  <a:schemeClr val="tx1"/>
                </a:solidFill>
                <a:latin typeface="Times New Roman" pitchFamily="18" charset="0"/>
                <a:cs typeface="Times New Roman" pitchFamily="18" charset="0"/>
              </a:rPr>
              <a:t>Palas</a:t>
            </a:r>
            <a:r>
              <a:rPr lang="en-US" sz="1600" dirty="0">
                <a:solidFill>
                  <a:schemeClr val="tx1"/>
                </a:solidFill>
                <a:latin typeface="Times New Roman" pitchFamily="18" charset="0"/>
                <a:cs typeface="Times New Roman" pitchFamily="18" charset="0"/>
              </a:rPr>
              <a:t> built several structures, including the </a:t>
            </a:r>
            <a:r>
              <a:rPr lang="en-US" sz="1600" dirty="0" err="1">
                <a:solidFill>
                  <a:schemeClr val="tx1"/>
                </a:solidFill>
                <a:latin typeface="Times New Roman" pitchFamily="18" charset="0"/>
                <a:cs typeface="Times New Roman" pitchFamily="18" charset="0"/>
              </a:rPr>
              <a:t>Somapura</a:t>
            </a:r>
            <a:r>
              <a:rPr lang="en-US" sz="1600" dirty="0">
                <a:solidFill>
                  <a:schemeClr val="tx1"/>
                </a:solidFill>
                <a:latin typeface="Times New Roman" pitchFamily="18" charset="0"/>
                <a:cs typeface="Times New Roman" pitchFamily="18" charset="0"/>
              </a:rPr>
              <a:t> </a:t>
            </a:r>
            <a:r>
              <a:rPr lang="en-US" sz="1600" dirty="0" err="1">
                <a:solidFill>
                  <a:schemeClr val="tx1"/>
                </a:solidFill>
                <a:latin typeface="Times New Roman" pitchFamily="18" charset="0"/>
                <a:cs typeface="Times New Roman" pitchFamily="18" charset="0"/>
              </a:rPr>
              <a:t>Mahavihara</a:t>
            </a:r>
            <a:r>
              <a:rPr lang="en-US" sz="1600" dirty="0">
                <a:solidFill>
                  <a:schemeClr val="tx1"/>
                </a:solidFill>
                <a:latin typeface="Times New Roman" pitchFamily="18" charset="0"/>
                <a:cs typeface="Times New Roman" pitchFamily="18" charset="0"/>
              </a:rPr>
              <a:t> in present-day Bangladesh a World Heritage site. It is a monastery with 21 21-acre (85000 meters square) complex that has 177 cells, numerous stupas, temples, and several ancillary buildings.</a:t>
            </a:r>
          </a:p>
          <a:p>
            <a:pPr marL="749300" lvl="0" indent="-444500" algn="just">
              <a:lnSpc>
                <a:spcPct val="70000"/>
              </a:lnSpc>
              <a:spcBef>
                <a:spcPts val="0"/>
              </a:spcBef>
              <a:buFont typeface="Wingdings" pitchFamily="2" charset="2"/>
              <a:buChar char="q"/>
            </a:pPr>
            <a:r>
              <a:rPr lang="en-US" sz="1600" dirty="0">
                <a:solidFill>
                  <a:schemeClr val="tx1"/>
                </a:solidFill>
                <a:latin typeface="Times New Roman" pitchFamily="18" charset="0"/>
                <a:cs typeface="Times New Roman" pitchFamily="18" charset="0"/>
              </a:rPr>
              <a:t>The gigantic structures of other </a:t>
            </a:r>
            <a:r>
              <a:rPr lang="en-US" sz="1600" dirty="0" err="1">
                <a:solidFill>
                  <a:schemeClr val="tx1"/>
                </a:solidFill>
                <a:latin typeface="Times New Roman" pitchFamily="18" charset="0"/>
                <a:cs typeface="Times New Roman" pitchFamily="18" charset="0"/>
              </a:rPr>
              <a:t>Viharas</a:t>
            </a:r>
            <a:r>
              <a:rPr lang="en-US" sz="1600" dirty="0">
                <a:solidFill>
                  <a:schemeClr val="tx1"/>
                </a:solidFill>
                <a:latin typeface="Times New Roman" pitchFamily="18" charset="0"/>
                <a:cs typeface="Times New Roman" pitchFamily="18" charset="0"/>
              </a:rPr>
              <a:t>, including </a:t>
            </a:r>
            <a:r>
              <a:rPr lang="en-US" sz="1600" dirty="0" err="1">
                <a:solidFill>
                  <a:schemeClr val="tx1"/>
                </a:solidFill>
                <a:latin typeface="Times New Roman" pitchFamily="18" charset="0"/>
                <a:cs typeface="Times New Roman" pitchFamily="18" charset="0"/>
              </a:rPr>
              <a:t>Vikramshila</a:t>
            </a:r>
            <a:r>
              <a:rPr lang="en-US" sz="1600" dirty="0">
                <a:solidFill>
                  <a:schemeClr val="tx1"/>
                </a:solidFill>
                <a:latin typeface="Times New Roman" pitchFamily="18" charset="0"/>
                <a:cs typeface="Times New Roman" pitchFamily="18" charset="0"/>
              </a:rPr>
              <a:t>, </a:t>
            </a:r>
            <a:r>
              <a:rPr lang="en-US" sz="1600" dirty="0" err="1">
                <a:solidFill>
                  <a:schemeClr val="tx1"/>
                </a:solidFill>
                <a:latin typeface="Times New Roman" pitchFamily="18" charset="0"/>
                <a:cs typeface="Times New Roman" pitchFamily="18" charset="0"/>
              </a:rPr>
              <a:t>Odantpuri</a:t>
            </a:r>
            <a:r>
              <a:rPr lang="en-US" sz="1600" dirty="0">
                <a:solidFill>
                  <a:schemeClr val="tx1"/>
                </a:solidFill>
                <a:latin typeface="Times New Roman" pitchFamily="18" charset="0"/>
                <a:cs typeface="Times New Roman" pitchFamily="18" charset="0"/>
              </a:rPr>
              <a:t>, and </a:t>
            </a:r>
            <a:r>
              <a:rPr lang="en-US" sz="1600" dirty="0" err="1">
                <a:solidFill>
                  <a:schemeClr val="tx1"/>
                </a:solidFill>
                <a:latin typeface="Times New Roman" pitchFamily="18" charset="0"/>
                <a:cs typeface="Times New Roman" pitchFamily="18" charset="0"/>
              </a:rPr>
              <a:t>Jagaddala</a:t>
            </a:r>
            <a:r>
              <a:rPr lang="en-US" sz="1600" dirty="0">
                <a:solidFill>
                  <a:schemeClr val="tx1"/>
                </a:solidFill>
                <a:latin typeface="Times New Roman" pitchFamily="18" charset="0"/>
                <a:cs typeface="Times New Roman" pitchFamily="18" charset="0"/>
              </a:rPr>
              <a:t> are the other masterpieces of the </a:t>
            </a:r>
            <a:r>
              <a:rPr lang="en-US" sz="1600" dirty="0" err="1">
                <a:solidFill>
                  <a:schemeClr val="tx1"/>
                </a:solidFill>
                <a:latin typeface="Times New Roman" pitchFamily="18" charset="0"/>
                <a:cs typeface="Times New Roman" pitchFamily="18" charset="0"/>
              </a:rPr>
              <a:t>Palas</a:t>
            </a:r>
            <a:r>
              <a:rPr lang="en-US" sz="1600" dirty="0">
                <a:solidFill>
                  <a:schemeClr val="tx1"/>
                </a:solidFill>
                <a:latin typeface="Times New Roman" pitchFamily="18" charset="0"/>
                <a:cs typeface="Times New Roman" pitchFamily="18" charset="0"/>
              </a:rPr>
              <a:t>.</a:t>
            </a:r>
          </a:p>
          <a:p>
            <a:pPr marL="749300" lvl="0" indent="-444500" algn="just">
              <a:buFont typeface="Wingdings" pitchFamily="2" charset="2"/>
              <a:buChar char="q"/>
            </a:pPr>
            <a:endParaRPr lang="en-US" dirty="0" smtClean="0"/>
          </a:p>
          <a:p>
            <a:pPr marL="749300" lvl="0" indent="-444500" algn="just">
              <a:buFont typeface="Wingdings" pitchFamily="2" charset="2"/>
              <a:buChar char="q"/>
            </a:pPr>
            <a:endParaRPr lang="en-US" dirty="0"/>
          </a:p>
          <a:p>
            <a:endParaRPr lang="en-US" dirty="0"/>
          </a:p>
        </p:txBody>
      </p:sp>
      <p:pic>
        <p:nvPicPr>
          <p:cNvPr id="12300" name="Picture 12" descr="Paharpur hi-res stock photography and images - Alam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72088" y="1737360"/>
            <a:ext cx="4061469" cy="182022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2304" name="Picture 16" descr="Odantapuri and Jagaddala Mahavihar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72088" y="3834554"/>
            <a:ext cx="4061469" cy="187642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50801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3200" b="1" dirty="0" smtClean="0">
                <a:solidFill>
                  <a:srgbClr val="C00000"/>
                </a:solidFill>
                <a:latin typeface="Times New Roman" panose="02020603050405020304" pitchFamily="18" charset="0"/>
                <a:cs typeface="Times New Roman" pitchFamily="18" charset="0"/>
              </a:rPr>
              <a:t/>
            </a:r>
            <a:br>
              <a:rPr lang="en-US" sz="3200" b="1" dirty="0" smtClean="0">
                <a:solidFill>
                  <a:srgbClr val="C00000"/>
                </a:solidFill>
                <a:latin typeface="Times New Roman" panose="02020603050405020304" pitchFamily="18" charset="0"/>
                <a:cs typeface="Times New Roman" pitchFamily="18" charset="0"/>
              </a:rPr>
            </a:br>
            <a:r>
              <a:rPr lang="en-US" sz="3200" b="1" dirty="0" smtClean="0">
                <a:solidFill>
                  <a:srgbClr val="C00000"/>
                </a:solidFill>
                <a:latin typeface="Times New Roman" panose="02020603050405020304" pitchFamily="18" charset="0"/>
                <a:cs typeface="Times New Roman" pitchFamily="18" charset="0"/>
              </a:rPr>
              <a:t>SCULPTURES OF PALA DYNASTY</a:t>
            </a:r>
            <a:endParaRPr lang="en-US" sz="3200" dirty="0">
              <a:solidFill>
                <a:srgbClr val="C00000"/>
              </a:solidFill>
              <a:latin typeface="Times New Roman" panose="02020603050405020304" pitchFamily="18" charset="0"/>
              <a:cs typeface="Times New Roman" panose="02020603050405020304" pitchFamily="18" charset="0"/>
            </a:endParaRPr>
          </a:p>
        </p:txBody>
      </p:sp>
      <p:pic>
        <p:nvPicPr>
          <p:cNvPr id="4" name="Picture 14" descr="ART OF MEDIEVAL INDIA – Art of the Pala Empire (ca. 8th – 12th centuries) –  The Artistic Adventure of Mankind"/>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357813" y="1828800"/>
            <a:ext cx="3916189" cy="20574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0482" name="Picture 2" descr="ART OF MEDIEVAL INDIA – Art of the Pala Empire (ca. 8th – 12th centuries) –  The Artistic Adventure of Mankin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7334" y="1828800"/>
            <a:ext cx="4208991" cy="20574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0484" name="Picture 4" descr="ART OF MEDIEVAL INDIA – Art of the Pala Empire (ca. 8th – 12th centuries) –  The Artistic Adventure of Mankin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7334" y="4071939"/>
            <a:ext cx="4208991" cy="201532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0486" name="Picture 6" descr="The Pala Empire: An Indian Dynasty Ruled by Protectors of Buddhism |  Ancient Origin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57812" y="4071939"/>
            <a:ext cx="3916189" cy="201533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81370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3200" b="1" dirty="0" smtClean="0">
                <a:solidFill>
                  <a:srgbClr val="C00000"/>
                </a:solidFill>
                <a:latin typeface="Times New Roman" panose="02020603050405020304" pitchFamily="18" charset="0"/>
                <a:cs typeface="Times New Roman" panose="02020603050405020304" pitchFamily="18" charset="0"/>
              </a:rPr>
              <a:t/>
            </a:r>
            <a:br>
              <a:rPr lang="en-US" sz="3200" b="1" dirty="0" smtClean="0">
                <a:solidFill>
                  <a:srgbClr val="C00000"/>
                </a:solidFill>
                <a:latin typeface="Times New Roman" panose="02020603050405020304" pitchFamily="18" charset="0"/>
                <a:cs typeface="Times New Roman" panose="02020603050405020304" pitchFamily="18" charset="0"/>
              </a:rPr>
            </a:br>
            <a:r>
              <a:rPr lang="en-US" sz="3200" b="1" dirty="0" smtClean="0">
                <a:solidFill>
                  <a:srgbClr val="C00000"/>
                </a:solidFill>
                <a:latin typeface="Times New Roman" panose="02020603050405020304" pitchFamily="18" charset="0"/>
                <a:cs typeface="Times New Roman" panose="02020603050405020304" pitchFamily="18" charset="0"/>
              </a:rPr>
              <a:t>CONTRIBUTION OF THE PALAS</a:t>
            </a:r>
            <a:endParaRPr lang="en-US" sz="3200" dirty="0">
              <a:solidFill>
                <a:srgbClr val="C00000"/>
              </a:solidFill>
            </a:endParaRPr>
          </a:p>
        </p:txBody>
      </p:sp>
      <p:sp>
        <p:nvSpPr>
          <p:cNvPr id="3" name="Content Placeholder 2"/>
          <p:cNvSpPr>
            <a:spLocks noGrp="1"/>
          </p:cNvSpPr>
          <p:nvPr>
            <p:ph idx="1"/>
          </p:nvPr>
        </p:nvSpPr>
        <p:spPr/>
        <p:txBody>
          <a:bodyPr>
            <a:normAutofit/>
          </a:bodyPr>
          <a:lstStyle/>
          <a:p>
            <a:pPr algn="just">
              <a:lnSpc>
                <a:spcPct val="80000"/>
              </a:lnSpc>
              <a:spcBef>
                <a:spcPts val="0"/>
              </a:spcBef>
            </a:pPr>
            <a:r>
              <a:rPr lang="en-US" sz="1600" b="1" dirty="0">
                <a:solidFill>
                  <a:schemeClr val="tx1"/>
                </a:solidFill>
                <a:latin typeface="Times New Roman" panose="02020603050405020304" pitchFamily="18" charset="0"/>
                <a:cs typeface="Times New Roman" panose="02020603050405020304" pitchFamily="18" charset="0"/>
              </a:rPr>
              <a:t>Contribution of the </a:t>
            </a:r>
            <a:r>
              <a:rPr lang="en-US" sz="1600" b="1" dirty="0" err="1">
                <a:solidFill>
                  <a:schemeClr val="tx1"/>
                </a:solidFill>
                <a:latin typeface="Times New Roman" panose="02020603050405020304" pitchFamily="18" charset="0"/>
                <a:cs typeface="Times New Roman" panose="02020603050405020304" pitchFamily="18" charset="0"/>
              </a:rPr>
              <a:t>Palas</a:t>
            </a:r>
            <a:r>
              <a:rPr lang="en-US" sz="1600" b="1" dirty="0">
                <a:solidFill>
                  <a:schemeClr val="tx1"/>
                </a:solidFill>
                <a:latin typeface="Times New Roman" panose="02020603050405020304" pitchFamily="18" charset="0"/>
                <a:cs typeface="Times New Roman" panose="02020603050405020304" pitchFamily="18" charset="0"/>
              </a:rPr>
              <a:t>: </a:t>
            </a:r>
            <a:r>
              <a:rPr lang="en-US" sz="1600" dirty="0">
                <a:solidFill>
                  <a:schemeClr val="tx1"/>
                </a:solidFill>
                <a:latin typeface="Times New Roman" panose="02020603050405020304" pitchFamily="18" charset="0"/>
                <a:cs typeface="Times New Roman" panose="02020603050405020304" pitchFamily="18" charset="0"/>
              </a:rPr>
              <a:t>The Pala Empire can be considered as the golden era of Bengal. Never had the Bengali people reached such height of power and glory to that extent. </a:t>
            </a:r>
            <a:r>
              <a:rPr lang="en-US" sz="1600" dirty="0" err="1">
                <a:solidFill>
                  <a:schemeClr val="tx1"/>
                </a:solidFill>
                <a:latin typeface="Times New Roman" panose="02020603050405020304" pitchFamily="18" charset="0"/>
                <a:cs typeface="Times New Roman" panose="02020603050405020304" pitchFamily="18" charset="0"/>
              </a:rPr>
              <a:t>Palas</a:t>
            </a:r>
            <a:r>
              <a:rPr lang="en-US" sz="1600" dirty="0">
                <a:solidFill>
                  <a:schemeClr val="tx1"/>
                </a:solidFill>
                <a:latin typeface="Times New Roman" panose="02020603050405020304" pitchFamily="18" charset="0"/>
                <a:cs typeface="Times New Roman" panose="02020603050405020304" pitchFamily="18" charset="0"/>
              </a:rPr>
              <a:t> were responsible for the introduction of Mahayana Buddhism in Tibet, Bhutan, and Myanmar. The </a:t>
            </a:r>
            <a:r>
              <a:rPr lang="en-US" sz="1600" dirty="0" err="1">
                <a:solidFill>
                  <a:schemeClr val="tx1"/>
                </a:solidFill>
                <a:latin typeface="Times New Roman" panose="02020603050405020304" pitchFamily="18" charset="0"/>
                <a:cs typeface="Times New Roman" panose="02020603050405020304" pitchFamily="18" charset="0"/>
              </a:rPr>
              <a:t>Palas</a:t>
            </a:r>
            <a:r>
              <a:rPr lang="en-US" sz="1600" dirty="0">
                <a:solidFill>
                  <a:schemeClr val="tx1"/>
                </a:solidFill>
                <a:latin typeface="Times New Roman" panose="02020603050405020304" pitchFamily="18" charset="0"/>
                <a:cs typeface="Times New Roman" panose="02020603050405020304" pitchFamily="18" charset="0"/>
              </a:rPr>
              <a:t> had extensive trade as well as influence in Southeast Asia. This can be seen in the sculptures and architectural style of the </a:t>
            </a:r>
            <a:r>
              <a:rPr lang="en-US" sz="1600" dirty="0" err="1">
                <a:solidFill>
                  <a:schemeClr val="tx1"/>
                </a:solidFill>
                <a:latin typeface="Times New Roman" panose="02020603050405020304" pitchFamily="18" charset="0"/>
                <a:cs typeface="Times New Roman" panose="02020603050405020304" pitchFamily="18" charset="0"/>
              </a:rPr>
              <a:t>Sailendra</a:t>
            </a:r>
            <a:r>
              <a:rPr lang="en-US" sz="1600" dirty="0">
                <a:solidFill>
                  <a:schemeClr val="tx1"/>
                </a:solidFill>
                <a:latin typeface="Times New Roman" panose="02020603050405020304" pitchFamily="18" charset="0"/>
                <a:cs typeface="Times New Roman" panose="02020603050405020304" pitchFamily="18" charset="0"/>
              </a:rPr>
              <a:t> Empire (present-day Malaya, Java, Sumatra). The Pala Empire eventually disintegrated in the 12th century weakened by attacks of the </a:t>
            </a:r>
            <a:r>
              <a:rPr lang="en-US" sz="1600" dirty="0" err="1">
                <a:solidFill>
                  <a:schemeClr val="tx1"/>
                </a:solidFill>
                <a:latin typeface="Times New Roman" panose="02020603050405020304" pitchFamily="18" charset="0"/>
                <a:cs typeface="Times New Roman" panose="02020603050405020304" pitchFamily="18" charset="0"/>
              </a:rPr>
              <a:t>Sena</a:t>
            </a:r>
            <a:r>
              <a:rPr lang="en-US" sz="1600" dirty="0">
                <a:solidFill>
                  <a:schemeClr val="tx1"/>
                </a:solidFill>
                <a:latin typeface="Times New Roman" panose="02020603050405020304" pitchFamily="18" charset="0"/>
                <a:cs typeface="Times New Roman" panose="02020603050405020304" pitchFamily="18" charset="0"/>
              </a:rPr>
              <a:t> dynasty followed by the invasion of </a:t>
            </a:r>
            <a:r>
              <a:rPr lang="en-US" sz="1600" dirty="0" err="1">
                <a:solidFill>
                  <a:schemeClr val="tx1"/>
                </a:solidFill>
                <a:latin typeface="Times New Roman" panose="02020603050405020304" pitchFamily="18" charset="0"/>
                <a:cs typeface="Times New Roman" panose="02020603050405020304" pitchFamily="18" charset="0"/>
              </a:rPr>
              <a:t>Bakhtiyar</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Khilji's</a:t>
            </a:r>
            <a:r>
              <a:rPr lang="en-US" sz="1600" dirty="0">
                <a:solidFill>
                  <a:schemeClr val="tx1"/>
                </a:solidFill>
                <a:latin typeface="Times New Roman" panose="02020603050405020304" pitchFamily="18" charset="0"/>
                <a:cs typeface="Times New Roman" panose="02020603050405020304" pitchFamily="18" charset="0"/>
              </a:rPr>
              <a:t> Muslim armies. We can discuss the contributions of the </a:t>
            </a:r>
            <a:r>
              <a:rPr lang="en-US" sz="1600" dirty="0" err="1">
                <a:solidFill>
                  <a:schemeClr val="tx1"/>
                </a:solidFill>
                <a:latin typeface="Times New Roman" panose="02020603050405020304" pitchFamily="18" charset="0"/>
                <a:cs typeface="Times New Roman" panose="02020603050405020304" pitchFamily="18" charset="0"/>
              </a:rPr>
              <a:t>Palas</a:t>
            </a:r>
            <a:r>
              <a:rPr lang="en-US" sz="1600" dirty="0">
                <a:solidFill>
                  <a:schemeClr val="tx1"/>
                </a:solidFill>
                <a:latin typeface="Times New Roman" panose="02020603050405020304" pitchFamily="18" charset="0"/>
                <a:cs typeface="Times New Roman" panose="02020603050405020304" pitchFamily="18" charset="0"/>
              </a:rPr>
              <a:t> from different aspects:</a:t>
            </a:r>
          </a:p>
          <a:p>
            <a:pPr algn="just">
              <a:lnSpc>
                <a:spcPct val="80000"/>
              </a:lnSpc>
              <a:spcBef>
                <a:spcPts val="0"/>
              </a:spcBef>
            </a:pPr>
            <a:r>
              <a:rPr lang="en-US" sz="1600" b="1" dirty="0">
                <a:solidFill>
                  <a:schemeClr val="tx1"/>
                </a:solidFill>
                <a:latin typeface="Times New Roman" panose="02020603050405020304" pitchFamily="18" charset="0"/>
                <a:cs typeface="Times New Roman" panose="02020603050405020304" pitchFamily="18" charset="0"/>
              </a:rPr>
              <a:t>Political Contribution of the </a:t>
            </a:r>
            <a:r>
              <a:rPr lang="en-US" sz="1600" b="1" dirty="0" err="1">
                <a:solidFill>
                  <a:schemeClr val="tx1"/>
                </a:solidFill>
                <a:latin typeface="Times New Roman" panose="02020603050405020304" pitchFamily="18" charset="0"/>
                <a:cs typeface="Times New Roman" panose="02020603050405020304" pitchFamily="18" charset="0"/>
              </a:rPr>
              <a:t>Palas</a:t>
            </a:r>
            <a:r>
              <a:rPr lang="en-US" sz="1600" b="1" dirty="0">
                <a:solidFill>
                  <a:schemeClr val="tx1"/>
                </a:solidFill>
                <a:latin typeface="Times New Roman" panose="02020603050405020304" pitchFamily="18" charset="0"/>
                <a:cs typeface="Times New Roman" panose="02020603050405020304" pitchFamily="18" charset="0"/>
              </a:rPr>
              <a:t>: </a:t>
            </a:r>
            <a:r>
              <a:rPr lang="en-US" sz="1600" dirty="0">
                <a:solidFill>
                  <a:schemeClr val="tx1"/>
                </a:solidFill>
                <a:latin typeface="Times New Roman" panose="02020603050405020304" pitchFamily="18" charset="0"/>
                <a:cs typeface="Times New Roman" panose="02020603050405020304" pitchFamily="18" charset="0"/>
              </a:rPr>
              <a:t>The empire reached its peak under </a:t>
            </a:r>
            <a:r>
              <a:rPr lang="en-US" sz="1600" dirty="0" err="1">
                <a:solidFill>
                  <a:schemeClr val="tx1"/>
                </a:solidFill>
                <a:latin typeface="Times New Roman" panose="02020603050405020304" pitchFamily="18" charset="0"/>
                <a:cs typeface="Times New Roman" panose="02020603050405020304" pitchFamily="18" charset="0"/>
              </a:rPr>
              <a:t>Dharmapala</a:t>
            </a:r>
            <a:r>
              <a:rPr lang="en-US" sz="1600" dirty="0">
                <a:solidFill>
                  <a:schemeClr val="tx1"/>
                </a:solidFill>
                <a:latin typeface="Times New Roman" panose="02020603050405020304" pitchFamily="18" charset="0"/>
                <a:cs typeface="Times New Roman" panose="02020603050405020304" pitchFamily="18" charset="0"/>
              </a:rPr>
              <a:t> and </a:t>
            </a:r>
            <a:r>
              <a:rPr lang="en-US" sz="1600" dirty="0" err="1">
                <a:solidFill>
                  <a:schemeClr val="tx1"/>
                </a:solidFill>
                <a:latin typeface="Times New Roman" panose="02020603050405020304" pitchFamily="18" charset="0"/>
                <a:cs typeface="Times New Roman" panose="02020603050405020304" pitchFamily="18" charset="0"/>
              </a:rPr>
              <a:t>Devapala</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Dharmapala</a:t>
            </a:r>
            <a:r>
              <a:rPr lang="en-US" sz="1600" dirty="0">
                <a:solidFill>
                  <a:schemeClr val="tx1"/>
                </a:solidFill>
                <a:latin typeface="Times New Roman" panose="02020603050405020304" pitchFamily="18" charset="0"/>
                <a:cs typeface="Times New Roman" panose="02020603050405020304" pitchFamily="18" charset="0"/>
              </a:rPr>
              <a:t> extended the empire into the northern parts of the Indian Subcontinent. This triggered once again the power struggle for the control of the subcontinent. Both </a:t>
            </a:r>
            <a:r>
              <a:rPr lang="en-US" sz="1600" dirty="0" err="1">
                <a:solidFill>
                  <a:schemeClr val="tx1"/>
                </a:solidFill>
                <a:latin typeface="Times New Roman" panose="02020603050405020304" pitchFamily="18" charset="0"/>
                <a:cs typeface="Times New Roman" panose="02020603050405020304" pitchFamily="18" charset="0"/>
              </a:rPr>
              <a:t>Dharmapala</a:t>
            </a:r>
            <a:r>
              <a:rPr lang="en-US" sz="1600" dirty="0">
                <a:solidFill>
                  <a:schemeClr val="tx1"/>
                </a:solidFill>
                <a:latin typeface="Times New Roman" panose="02020603050405020304" pitchFamily="18" charset="0"/>
                <a:cs typeface="Times New Roman" panose="02020603050405020304" pitchFamily="18" charset="0"/>
              </a:rPr>
              <a:t> and </a:t>
            </a:r>
            <a:r>
              <a:rPr lang="en-US" sz="1600" dirty="0" err="1">
                <a:solidFill>
                  <a:schemeClr val="tx1"/>
                </a:solidFill>
                <a:latin typeface="Times New Roman" panose="02020603050405020304" pitchFamily="18" charset="0"/>
                <a:cs typeface="Times New Roman" panose="02020603050405020304" pitchFamily="18" charset="0"/>
              </a:rPr>
              <a:t>Devapala</a:t>
            </a:r>
            <a:r>
              <a:rPr lang="en-US" sz="1600" dirty="0">
                <a:solidFill>
                  <a:schemeClr val="tx1"/>
                </a:solidFill>
                <a:latin typeface="Times New Roman" panose="02020603050405020304" pitchFamily="18" charset="0"/>
                <a:cs typeface="Times New Roman" panose="02020603050405020304" pitchFamily="18" charset="0"/>
              </a:rPr>
              <a:t> were engaged in a long-drawn struggle for the possession of the </a:t>
            </a:r>
            <a:r>
              <a:rPr lang="en-US" sz="1600" dirty="0" err="1">
                <a:solidFill>
                  <a:schemeClr val="tx1"/>
                </a:solidFill>
                <a:latin typeface="Times New Roman" panose="02020603050405020304" pitchFamily="18" charset="0"/>
                <a:cs typeface="Times New Roman" panose="02020603050405020304" pitchFamily="18" charset="0"/>
              </a:rPr>
              <a:t>madhyadexa</a:t>
            </a:r>
            <a:r>
              <a:rPr lang="en-US" sz="1600" dirty="0">
                <a:solidFill>
                  <a:schemeClr val="tx1"/>
                </a:solidFill>
                <a:latin typeface="Times New Roman" panose="02020603050405020304" pitchFamily="18" charset="0"/>
                <a:cs typeface="Times New Roman" panose="02020603050405020304" pitchFamily="18" charset="0"/>
              </a:rPr>
              <a:t> of the northern Indian empire with two other powers - the </a:t>
            </a:r>
            <a:r>
              <a:rPr lang="en-US" sz="1600" dirty="0" err="1">
                <a:solidFill>
                  <a:schemeClr val="tx1"/>
                </a:solidFill>
                <a:latin typeface="Times New Roman" panose="02020603050405020304" pitchFamily="18" charset="0"/>
                <a:cs typeface="Times New Roman" panose="02020603050405020304" pitchFamily="18" charset="0"/>
              </a:rPr>
              <a:t>Gurjara</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Pratiharas</a:t>
            </a:r>
            <a:r>
              <a:rPr lang="en-US" sz="1600" dirty="0">
                <a:solidFill>
                  <a:schemeClr val="tx1"/>
                </a:solidFill>
                <a:latin typeface="Times New Roman" panose="02020603050405020304" pitchFamily="18" charset="0"/>
                <a:cs typeface="Times New Roman" panose="02020603050405020304" pitchFamily="18" charset="0"/>
              </a:rPr>
              <a:t> of western India and the </a:t>
            </a:r>
            <a:r>
              <a:rPr lang="en-US" sz="1600" dirty="0" err="1">
                <a:solidFill>
                  <a:schemeClr val="tx1"/>
                </a:solidFill>
                <a:latin typeface="Times New Roman" panose="02020603050405020304" pitchFamily="18" charset="0"/>
                <a:cs typeface="Times New Roman" panose="02020603050405020304" pitchFamily="18" charset="0"/>
              </a:rPr>
              <a:t>Rastrakutas</a:t>
            </a:r>
            <a:r>
              <a:rPr lang="en-US" sz="1600" dirty="0">
                <a:solidFill>
                  <a:schemeClr val="tx1"/>
                </a:solidFill>
                <a:latin typeface="Times New Roman" panose="02020603050405020304" pitchFamily="18" charset="0"/>
                <a:cs typeface="Times New Roman" panose="02020603050405020304" pitchFamily="18" charset="0"/>
              </a:rPr>
              <a:t> of Deccan, and they had success for a limited period. The Pala records are full of glorifying verses portraying </a:t>
            </a:r>
            <a:r>
              <a:rPr lang="en-US" sz="1600" dirty="0" err="1">
                <a:solidFill>
                  <a:schemeClr val="tx1"/>
                </a:solidFill>
                <a:latin typeface="Times New Roman" panose="02020603050405020304" pitchFamily="18" charset="0"/>
                <a:cs typeface="Times New Roman" panose="02020603050405020304" pitchFamily="18" charset="0"/>
              </a:rPr>
              <a:t>Dharmapala</a:t>
            </a:r>
            <a:r>
              <a:rPr lang="en-US" sz="1600" dirty="0">
                <a:solidFill>
                  <a:schemeClr val="tx1"/>
                </a:solidFill>
                <a:latin typeface="Times New Roman" panose="02020603050405020304" pitchFamily="18" charset="0"/>
                <a:cs typeface="Times New Roman" panose="02020603050405020304" pitchFamily="18" charset="0"/>
              </a:rPr>
              <a:t> and </a:t>
            </a:r>
            <a:r>
              <a:rPr lang="en-US" sz="1600" dirty="0" err="1">
                <a:solidFill>
                  <a:schemeClr val="tx1"/>
                </a:solidFill>
                <a:latin typeface="Times New Roman" panose="02020603050405020304" pitchFamily="18" charset="0"/>
                <a:cs typeface="Times New Roman" panose="02020603050405020304" pitchFamily="18" charset="0"/>
              </a:rPr>
              <a:t>Devapala</a:t>
            </a:r>
            <a:r>
              <a:rPr lang="en-US" sz="1600" dirty="0">
                <a:solidFill>
                  <a:schemeClr val="tx1"/>
                </a:solidFill>
                <a:latin typeface="Times New Roman" panose="02020603050405020304" pitchFamily="18" charset="0"/>
                <a:cs typeface="Times New Roman" panose="02020603050405020304" pitchFamily="18" charset="0"/>
              </a:rPr>
              <a:t> as great conquerors. Bengal came to be reckoned as a powerful force in northern Indian politics. The Tibetan historian </a:t>
            </a:r>
            <a:r>
              <a:rPr lang="en-US" sz="1600" dirty="0" err="1">
                <a:solidFill>
                  <a:schemeClr val="tx1"/>
                </a:solidFill>
                <a:latin typeface="Times New Roman" panose="02020603050405020304" pitchFamily="18" charset="0"/>
                <a:cs typeface="Times New Roman" panose="02020603050405020304" pitchFamily="18" charset="0"/>
              </a:rPr>
              <a:t>Taranath</a:t>
            </a:r>
            <a:r>
              <a:rPr lang="en-US" sz="1600" dirty="0">
                <a:solidFill>
                  <a:schemeClr val="tx1"/>
                </a:solidFill>
                <a:latin typeface="Times New Roman" panose="02020603050405020304" pitchFamily="18" charset="0"/>
                <a:cs typeface="Times New Roman" panose="02020603050405020304" pitchFamily="18" charset="0"/>
              </a:rPr>
              <a:t> has specifically mentioned that the empire of </a:t>
            </a:r>
            <a:r>
              <a:rPr lang="en-US" sz="1600" dirty="0" err="1">
                <a:solidFill>
                  <a:schemeClr val="tx1"/>
                </a:solidFill>
                <a:latin typeface="Times New Roman" panose="02020603050405020304" pitchFamily="18" charset="0"/>
                <a:cs typeface="Times New Roman" panose="02020603050405020304" pitchFamily="18" charset="0"/>
              </a:rPr>
              <a:t>Dharmapala</a:t>
            </a:r>
            <a:r>
              <a:rPr lang="en-US" sz="1600" dirty="0">
                <a:solidFill>
                  <a:schemeClr val="tx1"/>
                </a:solidFill>
                <a:latin typeface="Times New Roman" panose="02020603050405020304" pitchFamily="18" charset="0"/>
                <a:cs typeface="Times New Roman" panose="02020603050405020304" pitchFamily="18" charset="0"/>
              </a:rPr>
              <a:t> extended from the Bay of Bengal in the north to Delhi, </a:t>
            </a:r>
            <a:r>
              <a:rPr lang="en-US" sz="1600" dirty="0" err="1">
                <a:solidFill>
                  <a:schemeClr val="tx1"/>
                </a:solidFill>
                <a:latin typeface="Times New Roman" panose="02020603050405020304" pitchFamily="18" charset="0"/>
                <a:cs typeface="Times New Roman" panose="02020603050405020304" pitchFamily="18" charset="0"/>
              </a:rPr>
              <a:t>Jullundhar</a:t>
            </a:r>
            <a:r>
              <a:rPr lang="en-US" sz="1600" dirty="0">
                <a:solidFill>
                  <a:schemeClr val="tx1"/>
                </a:solidFill>
                <a:latin typeface="Times New Roman" panose="02020603050405020304" pitchFamily="18" charset="0"/>
                <a:cs typeface="Times New Roman" panose="02020603050405020304" pitchFamily="18" charset="0"/>
              </a:rPr>
              <a:t>, and </a:t>
            </a:r>
            <a:r>
              <a:rPr lang="en-US" sz="1600" dirty="0" err="1">
                <a:solidFill>
                  <a:schemeClr val="tx1"/>
                </a:solidFill>
                <a:latin typeface="Times New Roman" panose="02020603050405020304" pitchFamily="18" charset="0"/>
                <a:cs typeface="Times New Roman" panose="02020603050405020304" pitchFamily="18" charset="0"/>
              </a:rPr>
              <a:t>Vindhyas</a:t>
            </a:r>
            <a:r>
              <a:rPr lang="en-US" sz="1600" dirty="0">
                <a:solidFill>
                  <a:schemeClr val="tx1"/>
                </a:solidFill>
                <a:latin typeface="Times New Roman" panose="02020603050405020304" pitchFamily="18" charset="0"/>
                <a:cs typeface="Times New Roman" panose="02020603050405020304" pitchFamily="18" charset="0"/>
              </a:rPr>
              <a:t> to the south.</a:t>
            </a:r>
          </a:p>
          <a:p>
            <a:endParaRPr lang="en-US" sz="1600" dirty="0" smtClean="0">
              <a:latin typeface="Times New Roman" panose="02020603050405020304" pitchFamily="18" charset="0"/>
              <a:cs typeface="Times New Roman" panose="02020603050405020304" pitchFamily="18" charset="0"/>
            </a:endParaRPr>
          </a:p>
          <a:p>
            <a:endParaRPr lang="en-US" sz="1600" dirty="0">
              <a:latin typeface="Times New Roman" panose="02020603050405020304" pitchFamily="18" charset="0"/>
              <a:cs typeface="Times New Roman" panose="02020603050405020304" pitchFamily="18" charset="0"/>
            </a:endParaRPr>
          </a:p>
          <a:p>
            <a:endParaRPr lang="en-US"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7070215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sz="3200" b="1" dirty="0" smtClean="0">
                <a:solidFill>
                  <a:srgbClr val="C00000"/>
                </a:solidFill>
                <a:latin typeface="Times New Roman" panose="02020603050405020304" pitchFamily="18" charset="0"/>
                <a:cs typeface="Times New Roman" panose="02020603050405020304" pitchFamily="18" charset="0"/>
              </a:rPr>
              <a:t/>
            </a:r>
            <a:br>
              <a:rPr lang="en-US" sz="3200" b="1" dirty="0" smtClean="0">
                <a:solidFill>
                  <a:srgbClr val="C00000"/>
                </a:solidFill>
                <a:latin typeface="Times New Roman" panose="02020603050405020304" pitchFamily="18" charset="0"/>
                <a:cs typeface="Times New Roman" panose="02020603050405020304" pitchFamily="18" charset="0"/>
              </a:rPr>
            </a:br>
            <a:r>
              <a:rPr lang="en-US" b="1" dirty="0" smtClean="0">
                <a:solidFill>
                  <a:srgbClr val="C00000"/>
                </a:solidFill>
                <a:latin typeface="Times New Roman" panose="02020603050405020304" pitchFamily="18" charset="0"/>
                <a:cs typeface="Times New Roman" panose="02020603050405020304" pitchFamily="18" charset="0"/>
              </a:rPr>
              <a:t>ADMINISTRATION OF PALA EMPIRE</a:t>
            </a:r>
            <a:r>
              <a:rPr lang="en-US" b="1" dirty="0"/>
              <a:t/>
            </a:r>
            <a:br>
              <a:rPr lang="en-US" b="1" dirty="0"/>
            </a:br>
            <a:endParaRPr lang="en-US" dirty="0"/>
          </a:p>
        </p:txBody>
      </p:sp>
      <p:sp>
        <p:nvSpPr>
          <p:cNvPr id="3" name="Content Placeholder 2"/>
          <p:cNvSpPr>
            <a:spLocks noGrp="1"/>
          </p:cNvSpPr>
          <p:nvPr>
            <p:ph idx="1"/>
          </p:nvPr>
        </p:nvSpPr>
        <p:spPr/>
        <p:txBody>
          <a:bodyPr>
            <a:normAutofit fontScale="92500" lnSpcReduction="20000"/>
          </a:bodyPr>
          <a:lstStyle/>
          <a:p>
            <a:pPr lvl="0" algn="just">
              <a:lnSpc>
                <a:spcPct val="90000"/>
              </a:lnSpc>
              <a:spcBef>
                <a:spcPts val="0"/>
              </a:spcBef>
            </a:pPr>
            <a:r>
              <a:rPr lang="en-US" dirty="0" smtClean="0">
                <a:latin typeface="Times New Roman" panose="02020603050405020304" pitchFamily="18" charset="0"/>
                <a:cs typeface="Times New Roman" panose="02020603050405020304" pitchFamily="18" charset="0"/>
              </a:rPr>
              <a:t>Pala </a:t>
            </a:r>
            <a:r>
              <a:rPr lang="en-US" dirty="0">
                <a:latin typeface="Times New Roman" panose="02020603050405020304" pitchFamily="18" charset="0"/>
                <a:cs typeface="Times New Roman" panose="02020603050405020304" pitchFamily="18" charset="0"/>
              </a:rPr>
              <a:t>dynasty created its administration model </a:t>
            </a:r>
            <a:r>
              <a:rPr lang="en-US" b="1" dirty="0">
                <a:latin typeface="Times New Roman" panose="02020603050405020304" pitchFamily="18" charset="0"/>
                <a:cs typeface="Times New Roman" panose="02020603050405020304" pitchFamily="18" charset="0"/>
              </a:rPr>
              <a:t>based on the Gupta Empire’s</a:t>
            </a:r>
            <a:r>
              <a:rPr lang="en-US" dirty="0">
                <a:latin typeface="Times New Roman" panose="02020603050405020304" pitchFamily="18" charset="0"/>
                <a:cs typeface="Times New Roman" panose="02020603050405020304" pitchFamily="18" charset="0"/>
              </a:rPr>
              <a:t> administrative practices.</a:t>
            </a:r>
          </a:p>
          <a:p>
            <a:pPr lvl="0" algn="just">
              <a:lnSpc>
                <a:spcPct val="90000"/>
              </a:lnSpc>
              <a:spcBef>
                <a:spcPts val="0"/>
              </a:spcBef>
            </a:pPr>
            <a:r>
              <a:rPr lang="en-US" dirty="0">
                <a:latin typeface="Times New Roman" panose="02020603050405020304" pitchFamily="18" charset="0"/>
                <a:cs typeface="Times New Roman" panose="02020603050405020304" pitchFamily="18" charset="0"/>
              </a:rPr>
              <a:t>The Pala Dynasty had a </a:t>
            </a:r>
            <a:r>
              <a:rPr lang="en-US" b="1" dirty="0">
                <a:latin typeface="Times New Roman" panose="02020603050405020304" pitchFamily="18" charset="0"/>
                <a:cs typeface="Times New Roman" panose="02020603050405020304" pitchFamily="18" charset="0"/>
              </a:rPr>
              <a:t>monarchical administrative structure</a:t>
            </a:r>
            <a:r>
              <a:rPr lang="en-US" dirty="0">
                <a:latin typeface="Times New Roman" panose="02020603050405020304" pitchFamily="18" charset="0"/>
                <a:cs typeface="Times New Roman" panose="02020603050405020304" pitchFamily="18" charset="0"/>
              </a:rPr>
              <a:t>. All power was concentrated in the hands of the king or monarch.</a:t>
            </a:r>
          </a:p>
          <a:p>
            <a:pPr lvl="0" algn="just">
              <a:lnSpc>
                <a:spcPct val="90000"/>
              </a:lnSpc>
              <a:spcBef>
                <a:spcPts val="0"/>
              </a:spcBef>
            </a:pPr>
            <a:r>
              <a:rPr lang="en-US" b="1" dirty="0" err="1">
                <a:latin typeface="Times New Roman" panose="02020603050405020304" pitchFamily="18" charset="0"/>
                <a:cs typeface="Times New Roman" panose="02020603050405020304" pitchFamily="18" charset="0"/>
              </a:rPr>
              <a:t>Parameshwar</a:t>
            </a:r>
            <a:r>
              <a:rPr lang="en-US"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Paramvattaraka</a:t>
            </a:r>
            <a:r>
              <a:rPr lang="en-US" b="1" dirty="0">
                <a:latin typeface="Times New Roman" panose="02020603050405020304" pitchFamily="18" charset="0"/>
                <a:cs typeface="Times New Roman" panose="02020603050405020304" pitchFamily="18" charset="0"/>
              </a:rPr>
              <a:t>, or </a:t>
            </a:r>
            <a:r>
              <a:rPr lang="en-US" b="1" dirty="0" err="1">
                <a:latin typeface="Times New Roman" panose="02020603050405020304" pitchFamily="18" charset="0"/>
                <a:cs typeface="Times New Roman" panose="02020603050405020304" pitchFamily="18" charset="0"/>
              </a:rPr>
              <a:t>Maharajadhiraja</a:t>
            </a:r>
            <a:r>
              <a:rPr lang="en-US" dirty="0">
                <a:latin typeface="Times New Roman" panose="02020603050405020304" pitchFamily="18" charset="0"/>
                <a:cs typeface="Times New Roman" panose="02020603050405020304" pitchFamily="18" charset="0"/>
              </a:rPr>
              <a:t> were offered to the Pala rulers.</a:t>
            </a:r>
          </a:p>
          <a:p>
            <a:pPr lvl="0" algn="just">
              <a:lnSpc>
                <a:spcPct val="90000"/>
              </a:lnSpc>
              <a:spcBef>
                <a:spcPts val="0"/>
              </a:spcBef>
            </a:pPr>
            <a:r>
              <a:rPr lang="en-US" dirty="0">
                <a:latin typeface="Times New Roman" panose="02020603050405020304" pitchFamily="18" charset="0"/>
                <a:cs typeface="Times New Roman" panose="02020603050405020304" pitchFamily="18" charset="0"/>
              </a:rPr>
              <a:t>In the Pala dynasty, the</a:t>
            </a:r>
            <a:r>
              <a:rPr lang="en-US" b="1" dirty="0">
                <a:latin typeface="Times New Roman" panose="02020603050405020304" pitchFamily="18" charset="0"/>
                <a:cs typeface="Times New Roman" panose="02020603050405020304" pitchFamily="18" charset="0"/>
              </a:rPr>
              <a:t> throne</a:t>
            </a:r>
            <a:r>
              <a:rPr lang="en-US" dirty="0">
                <a:latin typeface="Times New Roman" panose="02020603050405020304" pitchFamily="18" charset="0"/>
                <a:cs typeface="Times New Roman" panose="02020603050405020304" pitchFamily="18" charset="0"/>
              </a:rPr>
              <a:t> was passed down through the generations.</a:t>
            </a:r>
          </a:p>
          <a:p>
            <a:pPr lvl="0" algn="just">
              <a:lnSpc>
                <a:spcPct val="90000"/>
              </a:lnSpc>
              <a:spcBef>
                <a:spcPts val="0"/>
              </a:spcBef>
            </a:pPr>
            <a:r>
              <a:rPr lang="en-US" dirty="0">
                <a:latin typeface="Times New Roman" panose="02020603050405020304" pitchFamily="18" charset="0"/>
                <a:cs typeface="Times New Roman" panose="02020603050405020304" pitchFamily="18" charset="0"/>
              </a:rPr>
              <a:t>The King was aided by a </a:t>
            </a:r>
            <a:r>
              <a:rPr lang="en-US" b="1" dirty="0">
                <a:latin typeface="Times New Roman" panose="02020603050405020304" pitchFamily="18" charset="0"/>
                <a:cs typeface="Times New Roman" panose="02020603050405020304" pitchFamily="18" charset="0"/>
              </a:rPr>
              <a:t>group of ministers</a:t>
            </a:r>
            <a:r>
              <a:rPr lang="en-US" dirty="0">
                <a:latin typeface="Times New Roman" panose="02020603050405020304" pitchFamily="18" charset="0"/>
                <a:cs typeface="Times New Roman" panose="02020603050405020304" pitchFamily="18" charset="0"/>
              </a:rPr>
              <a:t> who were hereditary and nominated by the King from prominent families.</a:t>
            </a:r>
          </a:p>
          <a:p>
            <a:pPr lvl="0" algn="just">
              <a:lnSpc>
                <a:spcPct val="90000"/>
              </a:lnSpc>
              <a:spcBef>
                <a:spcPts val="0"/>
              </a:spcBef>
            </a:pPr>
            <a:r>
              <a:rPr lang="en-US" dirty="0">
                <a:latin typeface="Times New Roman" panose="02020603050405020304" pitchFamily="18" charset="0"/>
                <a:cs typeface="Times New Roman" panose="02020603050405020304" pitchFamily="18" charset="0"/>
              </a:rPr>
              <a:t>Some provinces in the Pala Empire were under the direct rule of the King, while others were under the </a:t>
            </a:r>
            <a:r>
              <a:rPr lang="en-US" b="1" dirty="0">
                <a:latin typeface="Times New Roman" panose="02020603050405020304" pitchFamily="18" charset="0"/>
                <a:cs typeface="Times New Roman" panose="02020603050405020304" pitchFamily="18" charset="0"/>
              </a:rPr>
              <a:t>control of Vassal chiefs</a:t>
            </a:r>
            <a:r>
              <a:rPr lang="en-US" dirty="0">
                <a:latin typeface="Times New Roman" panose="02020603050405020304" pitchFamily="18" charset="0"/>
                <a:cs typeface="Times New Roman" panose="02020603050405020304" pitchFamily="18" charset="0"/>
              </a:rPr>
              <a:t>.</a:t>
            </a:r>
          </a:p>
          <a:p>
            <a:pPr lvl="0" algn="just">
              <a:lnSpc>
                <a:spcPct val="90000"/>
              </a:lnSpc>
              <a:spcBef>
                <a:spcPts val="0"/>
              </a:spcBef>
            </a:pPr>
            <a:r>
              <a:rPr lang="en-US" dirty="0">
                <a:latin typeface="Times New Roman" panose="02020603050405020304" pitchFamily="18" charset="0"/>
                <a:cs typeface="Times New Roman" panose="02020603050405020304" pitchFamily="18" charset="0"/>
              </a:rPr>
              <a:t>The regions governed by the </a:t>
            </a:r>
            <a:r>
              <a:rPr lang="en-US" b="1" dirty="0">
                <a:latin typeface="Times New Roman" panose="02020603050405020304" pitchFamily="18" charset="0"/>
                <a:cs typeface="Times New Roman" panose="02020603050405020304" pitchFamily="18" charset="0"/>
              </a:rPr>
              <a:t>Vassal chiefs</a:t>
            </a:r>
            <a:r>
              <a:rPr lang="en-US" dirty="0">
                <a:latin typeface="Times New Roman" panose="02020603050405020304" pitchFamily="18" charset="0"/>
                <a:cs typeface="Times New Roman" panose="02020603050405020304" pitchFamily="18" charset="0"/>
              </a:rPr>
              <a:t> were granted autonomy. They provided the King with fixed contributions and troops.</a:t>
            </a:r>
          </a:p>
          <a:p>
            <a:pPr lvl="0" algn="just">
              <a:lnSpc>
                <a:spcPct val="90000"/>
              </a:lnSpc>
              <a:spcBef>
                <a:spcPts val="0"/>
              </a:spcBef>
            </a:pPr>
            <a:r>
              <a:rPr lang="en-US" dirty="0">
                <a:latin typeface="Times New Roman" panose="02020603050405020304" pitchFamily="18" charset="0"/>
                <a:cs typeface="Times New Roman" panose="02020603050405020304" pitchFamily="18" charset="0"/>
              </a:rPr>
              <a:t>The Pala Empire’s lands that were managed directly were divided into many </a:t>
            </a:r>
            <a:r>
              <a:rPr lang="en-US" b="1" dirty="0">
                <a:latin typeface="Times New Roman" panose="02020603050405020304" pitchFamily="18" charset="0"/>
                <a:cs typeface="Times New Roman" panose="02020603050405020304" pitchFamily="18" charset="0"/>
              </a:rPr>
              <a:t>provinces</a:t>
            </a:r>
            <a:r>
              <a:rPr lang="en-US" dirty="0">
                <a:latin typeface="Times New Roman" panose="02020603050405020304" pitchFamily="18" charset="0"/>
                <a:cs typeface="Times New Roman" panose="02020603050405020304" pitchFamily="18" charset="0"/>
              </a:rPr>
              <a:t> known as </a:t>
            </a:r>
            <a:r>
              <a:rPr lang="en-US" b="1" dirty="0" err="1">
                <a:latin typeface="Times New Roman" panose="02020603050405020304" pitchFamily="18" charset="0"/>
                <a:cs typeface="Times New Roman" panose="02020603050405020304" pitchFamily="18" charset="0"/>
              </a:rPr>
              <a:t>Bhuktis</a:t>
            </a:r>
            <a:r>
              <a:rPr lang="en-US" dirty="0">
                <a:latin typeface="Times New Roman" panose="02020603050405020304" pitchFamily="18" charset="0"/>
                <a:cs typeface="Times New Roman" panose="02020603050405020304" pitchFamily="18" charset="0"/>
              </a:rPr>
              <a:t> and governed by </a:t>
            </a:r>
            <a:r>
              <a:rPr lang="en-US" b="1" dirty="0">
                <a:latin typeface="Times New Roman" panose="02020603050405020304" pitchFamily="18" charset="0"/>
                <a:cs typeface="Times New Roman" panose="02020603050405020304" pitchFamily="18" charset="0"/>
              </a:rPr>
              <a:t>officials</a:t>
            </a:r>
            <a:r>
              <a:rPr lang="en-US" dirty="0">
                <a:latin typeface="Times New Roman" panose="02020603050405020304" pitchFamily="18" charset="0"/>
                <a:cs typeface="Times New Roman" panose="02020603050405020304" pitchFamily="18" charset="0"/>
              </a:rPr>
              <a:t> known as </a:t>
            </a:r>
            <a:r>
              <a:rPr lang="en-US" b="1" dirty="0" err="1">
                <a:latin typeface="Times New Roman" panose="02020603050405020304" pitchFamily="18" charset="0"/>
                <a:cs typeface="Times New Roman" panose="02020603050405020304" pitchFamily="18" charset="0"/>
              </a:rPr>
              <a:t>Uparika</a:t>
            </a:r>
            <a:r>
              <a:rPr lang="en-US" dirty="0">
                <a:latin typeface="Times New Roman" panose="02020603050405020304" pitchFamily="18" charset="0"/>
                <a:cs typeface="Times New Roman" panose="02020603050405020304" pitchFamily="18" charset="0"/>
              </a:rPr>
              <a:t>.</a:t>
            </a:r>
          </a:p>
          <a:p>
            <a:pPr lvl="0" algn="just">
              <a:lnSpc>
                <a:spcPct val="90000"/>
              </a:lnSpc>
              <a:spcBef>
                <a:spcPts val="0"/>
              </a:spcBef>
            </a:pPr>
            <a:r>
              <a:rPr lang="en-US" b="1" dirty="0" err="1">
                <a:latin typeface="Times New Roman" panose="02020603050405020304" pitchFamily="18" charset="0"/>
                <a:cs typeface="Times New Roman" panose="02020603050405020304" pitchFamily="18" charset="0"/>
              </a:rPr>
              <a:t>Uparika</a:t>
            </a:r>
            <a:r>
              <a:rPr lang="en-US" dirty="0">
                <a:latin typeface="Times New Roman" panose="02020603050405020304" pitchFamily="18" charset="0"/>
                <a:cs typeface="Times New Roman" panose="02020603050405020304" pitchFamily="18" charset="0"/>
              </a:rPr>
              <a:t> collected the levy and preserved the province's law and order.</a:t>
            </a:r>
          </a:p>
          <a:p>
            <a:pPr lvl="0" algn="just">
              <a:lnSpc>
                <a:spcPct val="90000"/>
              </a:lnSpc>
              <a:spcBef>
                <a:spcPts val="0"/>
              </a:spcBef>
            </a:pPr>
            <a:r>
              <a:rPr lang="en-US" dirty="0">
                <a:latin typeface="Times New Roman" panose="02020603050405020304" pitchFamily="18" charset="0"/>
                <a:cs typeface="Times New Roman" panose="02020603050405020304" pitchFamily="18" charset="0"/>
              </a:rPr>
              <a:t>These </a:t>
            </a:r>
            <a:r>
              <a:rPr lang="en-US" b="1" dirty="0" err="1">
                <a:latin typeface="Times New Roman" panose="02020603050405020304" pitchFamily="18" charset="0"/>
                <a:cs typeface="Times New Roman" panose="02020603050405020304" pitchFamily="18" charset="0"/>
              </a:rPr>
              <a:t>Bhuktis</a:t>
            </a:r>
            <a:r>
              <a:rPr lang="en-US" b="1" dirty="0">
                <a:latin typeface="Times New Roman" panose="02020603050405020304" pitchFamily="18" charset="0"/>
                <a:cs typeface="Times New Roman" panose="02020603050405020304" pitchFamily="18" charset="0"/>
              </a:rPr>
              <a:t> (Provinces)</a:t>
            </a:r>
            <a:r>
              <a:rPr lang="en-US" dirty="0">
                <a:latin typeface="Times New Roman" panose="02020603050405020304" pitchFamily="18" charset="0"/>
                <a:cs typeface="Times New Roman" panose="02020603050405020304" pitchFamily="18" charset="0"/>
              </a:rPr>
              <a:t> were further segmented into </a:t>
            </a:r>
            <a:r>
              <a:rPr lang="en-US" b="1" dirty="0" err="1">
                <a:latin typeface="Times New Roman" panose="02020603050405020304" pitchFamily="18" charset="0"/>
                <a:cs typeface="Times New Roman" panose="02020603050405020304" pitchFamily="18" charset="0"/>
              </a:rPr>
              <a:t>Vishaya</a:t>
            </a:r>
            <a:r>
              <a:rPr lang="en-US" b="1" dirty="0">
                <a:latin typeface="Times New Roman" panose="02020603050405020304" pitchFamily="18" charset="0"/>
                <a:cs typeface="Times New Roman" panose="02020603050405020304" pitchFamily="18" charset="0"/>
              </a:rPr>
              <a:t> (Divisions)</a:t>
            </a:r>
            <a:r>
              <a:rPr lang="en-US" dirty="0">
                <a:latin typeface="Times New Roman" panose="02020603050405020304" pitchFamily="18" charset="0"/>
                <a:cs typeface="Times New Roman" panose="02020603050405020304" pitchFamily="18" charset="0"/>
              </a:rPr>
              <a:t> and </a:t>
            </a:r>
            <a:r>
              <a:rPr lang="en-US" b="1" dirty="0">
                <a:latin typeface="Times New Roman" panose="02020603050405020304" pitchFamily="18" charset="0"/>
                <a:cs typeface="Times New Roman" panose="02020603050405020304" pitchFamily="18" charset="0"/>
              </a:rPr>
              <a:t>Mandala (Districts).</a:t>
            </a:r>
            <a:endParaRPr lang="en-US" dirty="0">
              <a:latin typeface="Times New Roman" panose="02020603050405020304" pitchFamily="18" charset="0"/>
              <a:cs typeface="Times New Roman" panose="02020603050405020304" pitchFamily="18" charset="0"/>
            </a:endParaRPr>
          </a:p>
          <a:p>
            <a:pPr lvl="0" algn="just">
              <a:lnSpc>
                <a:spcPct val="90000"/>
              </a:lnSpc>
              <a:spcBef>
                <a:spcPts val="0"/>
              </a:spcBef>
            </a:pPr>
            <a:r>
              <a:rPr lang="en-US" dirty="0">
                <a:latin typeface="Times New Roman" panose="02020603050405020304" pitchFamily="18" charset="0"/>
                <a:cs typeface="Times New Roman" panose="02020603050405020304" pitchFamily="18" charset="0"/>
              </a:rPr>
              <a:t>Further, they were divided into smaller units like </a:t>
            </a:r>
            <a:r>
              <a:rPr lang="en-US" dirty="0" err="1">
                <a:latin typeface="Times New Roman" panose="02020603050405020304" pitchFamily="18" charset="0"/>
                <a:cs typeface="Times New Roman" panose="02020603050405020304" pitchFamily="18" charset="0"/>
              </a:rPr>
              <a:t>Khandala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Bhaga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Avritti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Chaturaka</a:t>
            </a:r>
            <a:r>
              <a:rPr lang="en-US" dirty="0">
                <a:latin typeface="Times New Roman" panose="02020603050405020304" pitchFamily="18" charset="0"/>
                <a:cs typeface="Times New Roman" panose="02020603050405020304" pitchFamily="18" charset="0"/>
              </a:rPr>
              <a:t>, and </a:t>
            </a:r>
            <a:r>
              <a:rPr lang="en-US" dirty="0" err="1">
                <a:latin typeface="Times New Roman" panose="02020603050405020304" pitchFamily="18" charset="0"/>
                <a:cs typeface="Times New Roman" panose="02020603050405020304" pitchFamily="18" charset="0"/>
              </a:rPr>
              <a:t>Pattaka</a:t>
            </a:r>
            <a:r>
              <a:rPr lang="en-US" dirty="0">
                <a:latin typeface="Times New Roman" panose="02020603050405020304" pitchFamily="18" charset="0"/>
                <a:cs typeface="Times New Roman" panose="02020603050405020304" pitchFamily="18" charset="0"/>
              </a:rPr>
              <a:t>.</a:t>
            </a:r>
          </a:p>
          <a:p>
            <a:endParaRPr lang="en-US" dirty="0"/>
          </a:p>
        </p:txBody>
      </p:sp>
    </p:spTree>
    <p:extLst>
      <p:ext uri="{BB962C8B-B14F-4D97-AF65-F5344CB8AC3E}">
        <p14:creationId xmlns:p14="http://schemas.microsoft.com/office/powerpoint/2010/main" val="12923606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35EADA1-0A91-DA47-A01F-ED62CD548E5E}"/>
              </a:ext>
            </a:extLst>
          </p:cNvPr>
          <p:cNvSpPr>
            <a:spLocks noGrp="1"/>
          </p:cNvSpPr>
          <p:nvPr>
            <p:ph type="title"/>
          </p:nvPr>
        </p:nvSpPr>
        <p:spPr>
          <a:xfrm>
            <a:off x="677334" y="939800"/>
            <a:ext cx="8596668" cy="911860"/>
          </a:xfrm>
        </p:spPr>
        <p:txBody>
          <a:bodyPr>
            <a:normAutofit fontScale="90000"/>
          </a:bodyPr>
          <a:lstStyle/>
          <a:p>
            <a:pPr algn="ctr"/>
            <a:r>
              <a:rPr lang="en-US" sz="3200" b="1" dirty="0" smtClean="0">
                <a:solidFill>
                  <a:srgbClr val="C00000"/>
                </a:solidFill>
                <a:latin typeface="Times New Roman" pitchFamily="18" charset="0"/>
                <a:cs typeface="Times New Roman" pitchFamily="18" charset="0"/>
              </a:rPr>
              <a:t>INDEPENDENT KINGDOMS OF SOUTH-EAST BENGAL </a:t>
            </a:r>
            <a:endParaRPr lang="en-US" sz="3200" b="1" dirty="0">
              <a:solidFill>
                <a:srgbClr val="C00000"/>
              </a:solidFill>
              <a:latin typeface="Times New Roman" pitchFamily="18" charset="0"/>
              <a:cs typeface="Times New Roman" pitchFamily="18" charset="0"/>
            </a:endParaRPr>
          </a:p>
        </p:txBody>
      </p:sp>
      <p:sp>
        <p:nvSpPr>
          <p:cNvPr id="3" name="Content Placeholder 2">
            <a:extLst>
              <a:ext uri="{FF2B5EF4-FFF2-40B4-BE49-F238E27FC236}">
                <a16:creationId xmlns="" xmlns:a16="http://schemas.microsoft.com/office/drawing/2014/main" id="{B4A6F957-6FF1-6B48-B69A-028B9FBD9DAB}"/>
              </a:ext>
            </a:extLst>
          </p:cNvPr>
          <p:cNvSpPr>
            <a:spLocks noGrp="1"/>
          </p:cNvSpPr>
          <p:nvPr>
            <p:ph idx="1"/>
          </p:nvPr>
        </p:nvSpPr>
        <p:spPr/>
        <p:txBody>
          <a:bodyPr>
            <a:normAutofit/>
          </a:bodyPr>
          <a:lstStyle/>
          <a:p>
            <a:pPr marL="533400" indent="-317500" algn="just">
              <a:lnSpc>
                <a:spcPct val="80000"/>
              </a:lnSpc>
              <a:spcBef>
                <a:spcPts val="0"/>
              </a:spcBef>
              <a:buFont typeface="Wingdings" pitchFamily="2" charset="2"/>
              <a:buChar char="q"/>
            </a:pPr>
            <a:r>
              <a:rPr lang="en-US" dirty="0">
                <a:solidFill>
                  <a:schemeClr val="tx1"/>
                </a:solidFill>
                <a:latin typeface="Times New Roman" pitchFamily="18" charset="0"/>
                <a:cs typeface="Times New Roman" pitchFamily="18" charset="0"/>
              </a:rPr>
              <a:t>South-east Bengal was independent during most of the periods of the Pala Age. Then this region was included in </a:t>
            </a:r>
            <a:r>
              <a:rPr lang="en-US" dirty="0" err="1">
                <a:solidFill>
                  <a:schemeClr val="tx1"/>
                </a:solidFill>
                <a:latin typeface="Times New Roman" pitchFamily="18" charset="0"/>
                <a:cs typeface="Times New Roman" pitchFamily="18" charset="0"/>
              </a:rPr>
              <a:t>Banga</a:t>
            </a:r>
            <a:r>
              <a:rPr lang="en-US" dirty="0">
                <a:solidFill>
                  <a:schemeClr val="tx1"/>
                </a:solidFill>
                <a:latin typeface="Times New Roman" pitchFamily="18" charset="0"/>
                <a:cs typeface="Times New Roman" pitchFamily="18" charset="0"/>
              </a:rPr>
              <a:t> '</a:t>
            </a:r>
            <a:r>
              <a:rPr lang="en-US" dirty="0" err="1">
                <a:solidFill>
                  <a:schemeClr val="tx1"/>
                </a:solidFill>
                <a:latin typeface="Times New Roman" pitchFamily="18" charset="0"/>
                <a:cs typeface="Times New Roman" pitchFamily="18" charset="0"/>
              </a:rPr>
              <a:t>Janapada</a:t>
            </a:r>
            <a:r>
              <a:rPr lang="en-US" dirty="0">
                <a:solidFill>
                  <a:schemeClr val="tx1"/>
                </a:solidFill>
                <a:latin typeface="Times New Roman" pitchFamily="18" charset="0"/>
                <a:cs typeface="Times New Roman" pitchFamily="18" charset="0"/>
              </a:rPr>
              <a:t>'. From the middle of the eighth century, several kings of dynasties sometimes ruled their areas independently declaring revolt against Pala kings, and sometimes they would accept the submission of Pala kings. </a:t>
            </a:r>
          </a:p>
          <a:p>
            <a:pPr marL="533400" indent="-317500" algn="just">
              <a:lnSpc>
                <a:spcPct val="80000"/>
              </a:lnSpc>
              <a:spcBef>
                <a:spcPts val="0"/>
              </a:spcBef>
              <a:buFont typeface="Wingdings" pitchFamily="2" charset="2"/>
              <a:buChar char="q"/>
            </a:pPr>
            <a:r>
              <a:rPr lang="en-US" b="1" dirty="0">
                <a:solidFill>
                  <a:schemeClr val="tx1"/>
                </a:solidFill>
                <a:latin typeface="Times New Roman" pitchFamily="18" charset="0"/>
                <a:cs typeface="Times New Roman" pitchFamily="18" charset="0"/>
              </a:rPr>
              <a:t>The </a:t>
            </a:r>
            <a:r>
              <a:rPr lang="en-US" b="1" dirty="0" err="1">
                <a:solidFill>
                  <a:schemeClr val="tx1"/>
                </a:solidFill>
                <a:latin typeface="Times New Roman" pitchFamily="18" charset="0"/>
                <a:cs typeface="Times New Roman" pitchFamily="18" charset="0"/>
              </a:rPr>
              <a:t>Kharga</a:t>
            </a:r>
            <a:r>
              <a:rPr lang="en-US" b="1" dirty="0">
                <a:solidFill>
                  <a:schemeClr val="tx1"/>
                </a:solidFill>
                <a:latin typeface="Times New Roman" pitchFamily="18" charset="0"/>
                <a:cs typeface="Times New Roman" pitchFamily="18" charset="0"/>
              </a:rPr>
              <a:t> Dynasty: </a:t>
            </a:r>
            <a:r>
              <a:rPr lang="en-US" dirty="0">
                <a:solidFill>
                  <a:schemeClr val="tx1"/>
                </a:solidFill>
                <a:latin typeface="Times New Roman" pitchFamily="18" charset="0"/>
                <a:cs typeface="Times New Roman" pitchFamily="18" charset="0"/>
              </a:rPr>
              <a:t>Subsequent kings belonging to the Gupta dynasty established their lordship in Magadha and Gaur in the second half of the seventh century. At this time the kings of the </a:t>
            </a:r>
            <a:r>
              <a:rPr lang="en-US" dirty="0" err="1">
                <a:solidFill>
                  <a:schemeClr val="tx1"/>
                </a:solidFill>
                <a:latin typeface="Times New Roman" pitchFamily="18" charset="0"/>
                <a:cs typeface="Times New Roman" pitchFamily="18" charset="0"/>
              </a:rPr>
              <a:t>Kharag</a:t>
            </a:r>
            <a:r>
              <a:rPr lang="en-US" dirty="0">
                <a:solidFill>
                  <a:schemeClr val="tx1"/>
                </a:solidFill>
                <a:latin typeface="Times New Roman" pitchFamily="18" charset="0"/>
                <a:cs typeface="Times New Roman" pitchFamily="18" charset="0"/>
              </a:rPr>
              <a:t> dynasty gave birth to an independent kingdom in south-east Bengal. Their capital was '</a:t>
            </a:r>
            <a:r>
              <a:rPr lang="en-US" dirty="0" err="1">
                <a:solidFill>
                  <a:schemeClr val="tx1"/>
                </a:solidFill>
                <a:latin typeface="Times New Roman" pitchFamily="18" charset="0"/>
                <a:cs typeface="Times New Roman" pitchFamily="18" charset="0"/>
              </a:rPr>
              <a:t>Karmanta</a:t>
            </a:r>
            <a:r>
              <a:rPr lang="en-US" dirty="0">
                <a:solidFill>
                  <a:schemeClr val="tx1"/>
                </a:solidFill>
                <a:latin typeface="Times New Roman" pitchFamily="18" charset="0"/>
                <a:cs typeface="Times New Roman" pitchFamily="18" charset="0"/>
              </a:rPr>
              <a:t> </a:t>
            </a:r>
            <a:r>
              <a:rPr lang="en-US" dirty="0" err="1">
                <a:solidFill>
                  <a:schemeClr val="tx1"/>
                </a:solidFill>
                <a:latin typeface="Times New Roman" pitchFamily="18" charset="0"/>
                <a:cs typeface="Times New Roman" pitchFamily="18" charset="0"/>
              </a:rPr>
              <a:t>Basaka</a:t>
            </a:r>
            <a:r>
              <a:rPr lang="en-US" dirty="0">
                <a:solidFill>
                  <a:schemeClr val="tx1"/>
                </a:solidFill>
                <a:latin typeface="Times New Roman" pitchFamily="18" charset="0"/>
                <a:cs typeface="Times New Roman" pitchFamily="18" charset="0"/>
              </a:rPr>
              <a:t>'. Probably, '</a:t>
            </a:r>
            <a:r>
              <a:rPr lang="en-US" dirty="0" err="1">
                <a:solidFill>
                  <a:schemeClr val="tx1"/>
                </a:solidFill>
                <a:latin typeface="Times New Roman" pitchFamily="18" charset="0"/>
                <a:cs typeface="Times New Roman" pitchFamily="18" charset="0"/>
              </a:rPr>
              <a:t>Karmanta</a:t>
            </a:r>
            <a:r>
              <a:rPr lang="en-US" dirty="0">
                <a:solidFill>
                  <a:schemeClr val="tx1"/>
                </a:solidFill>
                <a:latin typeface="Times New Roman" pitchFamily="18" charset="0"/>
                <a:cs typeface="Times New Roman" pitchFamily="18" charset="0"/>
              </a:rPr>
              <a:t> </a:t>
            </a:r>
            <a:r>
              <a:rPr lang="en-US" dirty="0" err="1">
                <a:solidFill>
                  <a:schemeClr val="tx1"/>
                </a:solidFill>
                <a:latin typeface="Times New Roman" pitchFamily="18" charset="0"/>
                <a:cs typeface="Times New Roman" pitchFamily="18" charset="0"/>
              </a:rPr>
              <a:t>Basaka</a:t>
            </a:r>
            <a:r>
              <a:rPr lang="en-US" dirty="0">
                <a:solidFill>
                  <a:schemeClr val="tx1"/>
                </a:solidFill>
                <a:latin typeface="Times New Roman" pitchFamily="18" charset="0"/>
                <a:cs typeface="Times New Roman" pitchFamily="18" charset="0"/>
              </a:rPr>
              <a:t>' is the ancient name of the </a:t>
            </a:r>
            <a:r>
              <a:rPr lang="en-US" dirty="0" err="1">
                <a:solidFill>
                  <a:schemeClr val="tx1"/>
                </a:solidFill>
                <a:latin typeface="Times New Roman" pitchFamily="18" charset="0"/>
                <a:cs typeface="Times New Roman" pitchFamily="18" charset="0"/>
              </a:rPr>
              <a:t>Comilla</a:t>
            </a:r>
            <a:r>
              <a:rPr lang="en-US" dirty="0">
                <a:solidFill>
                  <a:schemeClr val="tx1"/>
                </a:solidFill>
                <a:latin typeface="Times New Roman" pitchFamily="18" charset="0"/>
                <a:cs typeface="Times New Roman" pitchFamily="18" charset="0"/>
              </a:rPr>
              <a:t> district. The possession of the </a:t>
            </a:r>
            <a:r>
              <a:rPr lang="en-US" dirty="0" err="1">
                <a:solidFill>
                  <a:schemeClr val="tx1"/>
                </a:solidFill>
                <a:latin typeface="Times New Roman" pitchFamily="18" charset="0"/>
                <a:cs typeface="Times New Roman" pitchFamily="18" charset="0"/>
              </a:rPr>
              <a:t>Kharags</a:t>
            </a:r>
            <a:r>
              <a:rPr lang="en-US" dirty="0">
                <a:solidFill>
                  <a:schemeClr val="tx1"/>
                </a:solidFill>
                <a:latin typeface="Times New Roman" pitchFamily="18" charset="0"/>
                <a:cs typeface="Times New Roman" pitchFamily="18" charset="0"/>
              </a:rPr>
              <a:t> was extended to Tripura and </a:t>
            </a:r>
            <a:r>
              <a:rPr lang="en-US" dirty="0" err="1">
                <a:solidFill>
                  <a:schemeClr val="tx1"/>
                </a:solidFill>
                <a:latin typeface="Times New Roman" pitchFamily="18" charset="0"/>
                <a:cs typeface="Times New Roman" pitchFamily="18" charset="0"/>
              </a:rPr>
              <a:t>Noakhali</a:t>
            </a:r>
            <a:r>
              <a:rPr lang="en-US" dirty="0">
                <a:solidFill>
                  <a:schemeClr val="tx1"/>
                </a:solidFill>
                <a:latin typeface="Times New Roman" pitchFamily="18" charset="0"/>
                <a:cs typeface="Times New Roman" pitchFamily="18" charset="0"/>
              </a:rPr>
              <a:t> region.</a:t>
            </a:r>
          </a:p>
          <a:p>
            <a:pPr marL="533400" indent="-317500" algn="just">
              <a:lnSpc>
                <a:spcPct val="80000"/>
              </a:lnSpc>
              <a:spcBef>
                <a:spcPts val="0"/>
              </a:spcBef>
              <a:buFont typeface="Wingdings" pitchFamily="2" charset="2"/>
              <a:buChar char="q"/>
            </a:pPr>
            <a:r>
              <a:rPr lang="en-US" b="1" dirty="0">
                <a:solidFill>
                  <a:schemeClr val="tx1"/>
                </a:solidFill>
                <a:latin typeface="Times New Roman" pitchFamily="18" charset="0"/>
                <a:cs typeface="Times New Roman" pitchFamily="18" charset="0"/>
              </a:rPr>
              <a:t>The Deva Dynasty: </a:t>
            </a:r>
            <a:r>
              <a:rPr lang="en-US" dirty="0">
                <a:solidFill>
                  <a:schemeClr val="tx1"/>
                </a:solidFill>
                <a:latin typeface="Times New Roman" pitchFamily="18" charset="0"/>
                <a:cs typeface="Times New Roman" pitchFamily="18" charset="0"/>
              </a:rPr>
              <a:t>After the rule of the </a:t>
            </a:r>
            <a:r>
              <a:rPr lang="en-US" dirty="0" err="1">
                <a:solidFill>
                  <a:schemeClr val="tx1"/>
                </a:solidFill>
                <a:latin typeface="Times New Roman" pitchFamily="18" charset="0"/>
                <a:cs typeface="Times New Roman" pitchFamily="18" charset="0"/>
              </a:rPr>
              <a:t>Kharag</a:t>
            </a:r>
            <a:r>
              <a:rPr lang="en-US" dirty="0">
                <a:solidFill>
                  <a:schemeClr val="tx1"/>
                </a:solidFill>
                <a:latin typeface="Times New Roman" pitchFamily="18" charset="0"/>
                <a:cs typeface="Times New Roman" pitchFamily="18" charset="0"/>
              </a:rPr>
              <a:t> dynasty there was the rise of the Deva dynasty in the same region at the start of the eighth century. We get the names of the four kings of this dynasty. They were </a:t>
            </a:r>
            <a:r>
              <a:rPr lang="en-US" dirty="0" err="1">
                <a:solidFill>
                  <a:schemeClr val="tx1"/>
                </a:solidFill>
                <a:latin typeface="Times New Roman" pitchFamily="18" charset="0"/>
                <a:cs typeface="Times New Roman" pitchFamily="18" charset="0"/>
              </a:rPr>
              <a:t>Sree</a:t>
            </a:r>
            <a:r>
              <a:rPr lang="en-US" dirty="0">
                <a:solidFill>
                  <a:schemeClr val="tx1"/>
                </a:solidFill>
                <a:latin typeface="Times New Roman" pitchFamily="18" charset="0"/>
                <a:cs typeface="Times New Roman" pitchFamily="18" charset="0"/>
              </a:rPr>
              <a:t> </a:t>
            </a:r>
            <a:r>
              <a:rPr lang="en-US" dirty="0" err="1">
                <a:solidFill>
                  <a:schemeClr val="tx1"/>
                </a:solidFill>
                <a:latin typeface="Times New Roman" pitchFamily="18" charset="0"/>
                <a:cs typeface="Times New Roman" pitchFamily="18" charset="0"/>
              </a:rPr>
              <a:t>Santideva</a:t>
            </a:r>
            <a:r>
              <a:rPr lang="en-US" dirty="0">
                <a:solidFill>
                  <a:schemeClr val="tx1"/>
                </a:solidFill>
                <a:latin typeface="Times New Roman" pitchFamily="18" charset="0"/>
                <a:cs typeface="Times New Roman" pitchFamily="18" charset="0"/>
              </a:rPr>
              <a:t>, </a:t>
            </a:r>
            <a:r>
              <a:rPr lang="en-US" dirty="0" err="1">
                <a:solidFill>
                  <a:schemeClr val="tx1"/>
                </a:solidFill>
                <a:latin typeface="Times New Roman" pitchFamily="18" charset="0"/>
                <a:cs typeface="Times New Roman" pitchFamily="18" charset="0"/>
              </a:rPr>
              <a:t>Sree</a:t>
            </a:r>
            <a:r>
              <a:rPr lang="en-US" dirty="0">
                <a:solidFill>
                  <a:schemeClr val="tx1"/>
                </a:solidFill>
                <a:latin typeface="Times New Roman" pitchFamily="18" charset="0"/>
                <a:cs typeface="Times New Roman" pitchFamily="18" charset="0"/>
              </a:rPr>
              <a:t> </a:t>
            </a:r>
            <a:r>
              <a:rPr lang="en-US" dirty="0" err="1">
                <a:solidFill>
                  <a:schemeClr val="tx1"/>
                </a:solidFill>
                <a:latin typeface="Times New Roman" pitchFamily="18" charset="0"/>
                <a:cs typeface="Times New Roman" pitchFamily="18" charset="0"/>
              </a:rPr>
              <a:t>Beerdeva</a:t>
            </a:r>
            <a:r>
              <a:rPr lang="en-US" dirty="0">
                <a:solidFill>
                  <a:schemeClr val="tx1"/>
                </a:solidFill>
                <a:latin typeface="Times New Roman" pitchFamily="18" charset="0"/>
                <a:cs typeface="Times New Roman" pitchFamily="18" charset="0"/>
              </a:rPr>
              <a:t>, </a:t>
            </a:r>
            <a:r>
              <a:rPr lang="en-US" dirty="0" err="1">
                <a:solidFill>
                  <a:schemeClr val="tx1"/>
                </a:solidFill>
                <a:latin typeface="Times New Roman" pitchFamily="18" charset="0"/>
                <a:cs typeface="Times New Roman" pitchFamily="18" charset="0"/>
              </a:rPr>
              <a:t>Sree</a:t>
            </a:r>
            <a:r>
              <a:rPr lang="en-US" dirty="0">
                <a:solidFill>
                  <a:schemeClr val="tx1"/>
                </a:solidFill>
                <a:latin typeface="Times New Roman" pitchFamily="18" charset="0"/>
                <a:cs typeface="Times New Roman" pitchFamily="18" charset="0"/>
              </a:rPr>
              <a:t> </a:t>
            </a:r>
            <a:r>
              <a:rPr lang="en-US" dirty="0" err="1">
                <a:solidFill>
                  <a:schemeClr val="tx1"/>
                </a:solidFill>
                <a:latin typeface="Times New Roman" pitchFamily="18" charset="0"/>
                <a:cs typeface="Times New Roman" pitchFamily="18" charset="0"/>
              </a:rPr>
              <a:t>Anandadeva</a:t>
            </a:r>
            <a:r>
              <a:rPr lang="en-US" dirty="0">
                <a:solidFill>
                  <a:schemeClr val="tx1"/>
                </a:solidFill>
                <a:latin typeface="Times New Roman" pitchFamily="18" charset="0"/>
                <a:cs typeface="Times New Roman" pitchFamily="18" charset="0"/>
              </a:rPr>
              <a:t> and </a:t>
            </a:r>
            <a:r>
              <a:rPr lang="en-US" dirty="0" err="1">
                <a:solidFill>
                  <a:schemeClr val="tx1"/>
                </a:solidFill>
                <a:latin typeface="Times New Roman" pitchFamily="18" charset="0"/>
                <a:cs typeface="Times New Roman" pitchFamily="18" charset="0"/>
              </a:rPr>
              <a:t>Sree</a:t>
            </a:r>
            <a:r>
              <a:rPr lang="en-US" dirty="0">
                <a:solidFill>
                  <a:schemeClr val="tx1"/>
                </a:solidFill>
                <a:latin typeface="Times New Roman" pitchFamily="18" charset="0"/>
                <a:cs typeface="Times New Roman" pitchFamily="18" charset="0"/>
              </a:rPr>
              <a:t> </a:t>
            </a:r>
            <a:r>
              <a:rPr lang="en-US" dirty="0" err="1">
                <a:solidFill>
                  <a:schemeClr val="tx1"/>
                </a:solidFill>
                <a:latin typeface="Times New Roman" pitchFamily="18" charset="0"/>
                <a:cs typeface="Times New Roman" pitchFamily="18" charset="0"/>
              </a:rPr>
              <a:t>Bhabadeva</a:t>
            </a:r>
            <a:r>
              <a:rPr lang="en-US" dirty="0">
                <a:solidFill>
                  <a:schemeClr val="tx1"/>
                </a:solidFill>
                <a:latin typeface="Times New Roman" pitchFamily="18" charset="0"/>
                <a:cs typeface="Times New Roman" pitchFamily="18" charset="0"/>
              </a:rPr>
              <a:t>. The Deva kings considered themselves very powerful. Their capital was </a:t>
            </a:r>
            <a:r>
              <a:rPr lang="en-US" dirty="0" err="1">
                <a:solidFill>
                  <a:schemeClr val="tx1"/>
                </a:solidFill>
                <a:latin typeface="Times New Roman" pitchFamily="18" charset="0"/>
                <a:cs typeface="Times New Roman" pitchFamily="18" charset="0"/>
              </a:rPr>
              <a:t>Devaparbata</a:t>
            </a:r>
            <a:r>
              <a:rPr lang="en-US" dirty="0">
                <a:solidFill>
                  <a:schemeClr val="tx1"/>
                </a:solidFill>
                <a:latin typeface="Times New Roman" pitchFamily="18" charset="0"/>
                <a:cs typeface="Times New Roman" pitchFamily="18" charset="0"/>
              </a:rPr>
              <a:t>. This </a:t>
            </a:r>
            <a:r>
              <a:rPr lang="en-US" dirty="0" err="1">
                <a:solidFill>
                  <a:schemeClr val="tx1"/>
                </a:solidFill>
                <a:latin typeface="Times New Roman" pitchFamily="18" charset="0"/>
                <a:cs typeface="Times New Roman" pitchFamily="18" charset="0"/>
              </a:rPr>
              <a:t>Debparvaata</a:t>
            </a:r>
            <a:r>
              <a:rPr lang="en-US" dirty="0">
                <a:solidFill>
                  <a:schemeClr val="tx1"/>
                </a:solidFill>
                <a:latin typeface="Times New Roman" pitchFamily="18" charset="0"/>
                <a:cs typeface="Times New Roman" pitchFamily="18" charset="0"/>
              </a:rPr>
              <a:t> was situated near </a:t>
            </a:r>
            <a:r>
              <a:rPr lang="en-US" dirty="0" err="1">
                <a:solidFill>
                  <a:schemeClr val="tx1"/>
                </a:solidFill>
                <a:latin typeface="Times New Roman" pitchFamily="18" charset="0"/>
                <a:cs typeface="Times New Roman" pitchFamily="18" charset="0"/>
              </a:rPr>
              <a:t>Maynamoti</a:t>
            </a:r>
            <a:r>
              <a:rPr lang="en-US" dirty="0">
                <a:solidFill>
                  <a:schemeClr val="tx1"/>
                </a:solidFill>
                <a:latin typeface="Times New Roman" pitchFamily="18" charset="0"/>
                <a:cs typeface="Times New Roman" pitchFamily="18" charset="0"/>
              </a:rPr>
              <a:t> in </a:t>
            </a:r>
            <a:r>
              <a:rPr lang="en-US" dirty="0" err="1">
                <a:solidFill>
                  <a:schemeClr val="tx1"/>
                </a:solidFill>
                <a:latin typeface="Times New Roman" pitchFamily="18" charset="0"/>
                <a:cs typeface="Times New Roman" pitchFamily="18" charset="0"/>
              </a:rPr>
              <a:t>Comilla</a:t>
            </a:r>
            <a:r>
              <a:rPr lang="en-US" dirty="0">
                <a:solidFill>
                  <a:schemeClr val="tx1"/>
                </a:solidFill>
                <a:latin typeface="Times New Roman" pitchFamily="18" charset="0"/>
                <a:cs typeface="Times New Roman" pitchFamily="18" charset="0"/>
              </a:rPr>
              <a:t>. The kingdom of the Devas was extended across the whole </a:t>
            </a:r>
            <a:r>
              <a:rPr lang="en-US" dirty="0" err="1">
                <a:solidFill>
                  <a:schemeClr val="tx1"/>
                </a:solidFill>
                <a:latin typeface="Times New Roman" pitchFamily="18" charset="0"/>
                <a:cs typeface="Times New Roman" pitchFamily="18" charset="0"/>
              </a:rPr>
              <a:t>Samatata</a:t>
            </a:r>
            <a:r>
              <a:rPr lang="en-US" dirty="0">
                <a:solidFill>
                  <a:schemeClr val="tx1"/>
                </a:solidFill>
                <a:latin typeface="Times New Roman" pitchFamily="18" charset="0"/>
                <a:cs typeface="Times New Roman" pitchFamily="18" charset="0"/>
              </a:rPr>
              <a:t> region. The Deva kings ruled supposedly from 740 A.D. to 800 A.D. </a:t>
            </a:r>
          </a:p>
          <a:p>
            <a:pPr marL="533400" indent="-317500" algn="just">
              <a:buFont typeface="Wingdings" pitchFamily="2" charset="2"/>
              <a:buChar char="q"/>
            </a:pPr>
            <a:endParaRPr lang="en-US" dirty="0">
              <a:latin typeface="Times New Roman" pitchFamily="18" charset="0"/>
              <a:cs typeface="Times New Roman" pitchFamily="18" charset="0"/>
            </a:endParaRPr>
          </a:p>
          <a:p>
            <a:endParaRPr lang="en-US" dirty="0"/>
          </a:p>
        </p:txBody>
      </p:sp>
    </p:spTree>
    <p:extLst>
      <p:ext uri="{BB962C8B-B14F-4D97-AF65-F5344CB8AC3E}">
        <p14:creationId xmlns:p14="http://schemas.microsoft.com/office/powerpoint/2010/main" val="16339083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 xmlns:a16="http://schemas.microsoft.com/office/drawing/2014/main" id="{5B1686FB-F93F-614F-9B92-FB37C8BB208D}"/>
              </a:ext>
            </a:extLst>
          </p:cNvPr>
          <p:cNvSpPr>
            <a:spLocks noGrp="1"/>
          </p:cNvSpPr>
          <p:nvPr>
            <p:ph type="title"/>
          </p:nvPr>
        </p:nvSpPr>
        <p:spPr>
          <a:xfrm>
            <a:off x="677335" y="825500"/>
            <a:ext cx="8596668" cy="1117600"/>
          </a:xfrm>
        </p:spPr>
        <p:txBody>
          <a:bodyPr>
            <a:noAutofit/>
          </a:bodyPr>
          <a:lstStyle/>
          <a:p>
            <a:pPr algn="ctr"/>
            <a:r>
              <a:rPr lang="en-US" sz="3200" b="1" dirty="0" smtClean="0">
                <a:solidFill>
                  <a:srgbClr val="C00000"/>
                </a:solidFill>
                <a:latin typeface="Times New Roman" pitchFamily="18" charset="0"/>
                <a:cs typeface="Times New Roman" pitchFamily="18" charset="0"/>
              </a:rPr>
              <a:t>INDEPENDENT KINGDOMS OF SOUTH-EAST BENGAL </a:t>
            </a:r>
            <a:endParaRPr lang="en-US" sz="3200" b="1" dirty="0">
              <a:solidFill>
                <a:srgbClr val="C00000"/>
              </a:solidFill>
              <a:latin typeface="Times New Roman" pitchFamily="18" charset="0"/>
              <a:cs typeface="Times New Roman" pitchFamily="18" charset="0"/>
            </a:endParaRPr>
          </a:p>
        </p:txBody>
      </p:sp>
      <p:sp>
        <p:nvSpPr>
          <p:cNvPr id="3" name="Content Placeholder 2">
            <a:extLst>
              <a:ext uri="{FF2B5EF4-FFF2-40B4-BE49-F238E27FC236}">
                <a16:creationId xmlns="" xmlns:a16="http://schemas.microsoft.com/office/drawing/2014/main" id="{7E3F8B6B-76C6-8247-A105-1FAEA3363507}"/>
              </a:ext>
            </a:extLst>
          </p:cNvPr>
          <p:cNvSpPr>
            <a:spLocks noGrp="1"/>
          </p:cNvSpPr>
          <p:nvPr>
            <p:ph idx="1"/>
          </p:nvPr>
        </p:nvSpPr>
        <p:spPr>
          <a:xfrm>
            <a:off x="677334" y="2160590"/>
            <a:ext cx="8596668" cy="2682874"/>
          </a:xfrm>
        </p:spPr>
        <p:txBody>
          <a:bodyPr>
            <a:normAutofit/>
          </a:bodyPr>
          <a:lstStyle/>
          <a:p>
            <a:pPr marL="571500" indent="-304800" algn="just">
              <a:lnSpc>
                <a:spcPct val="70000"/>
              </a:lnSpc>
              <a:spcBef>
                <a:spcPts val="0"/>
              </a:spcBef>
              <a:buFont typeface="Wingdings" pitchFamily="2" charset="2"/>
              <a:buChar char="q"/>
            </a:pPr>
            <a:r>
              <a:rPr lang="en-US" b="1" dirty="0">
                <a:latin typeface="Times New Roman" pitchFamily="18" charset="0"/>
                <a:cs typeface="Times New Roman" pitchFamily="18" charset="0"/>
              </a:rPr>
              <a:t>The Varma Dynasty: </a:t>
            </a:r>
            <a:r>
              <a:rPr lang="en-US" dirty="0">
                <a:latin typeface="Times New Roman" pitchFamily="18" charset="0"/>
                <a:cs typeface="Times New Roman" pitchFamily="18" charset="0"/>
              </a:rPr>
              <a:t>the Pala administrative power having become weak at the last phase of the eleventh century, a dynasty with the title 'Varma' shaped itself in south-east Bengal. He who laid the foundation in </a:t>
            </a:r>
            <a:r>
              <a:rPr lang="en-US" dirty="0" err="1">
                <a:latin typeface="Times New Roman" pitchFamily="18" charset="0"/>
                <a:cs typeface="Times New Roman" pitchFamily="18" charset="0"/>
              </a:rPr>
              <a:t>Banga</a:t>
            </a:r>
            <a:r>
              <a:rPr lang="en-US" dirty="0">
                <a:latin typeface="Times New Roman" pitchFamily="18" charset="0"/>
                <a:cs typeface="Times New Roman" pitchFamily="18" charset="0"/>
              </a:rPr>
              <a:t> was </a:t>
            </a:r>
            <a:r>
              <a:rPr lang="en-US" dirty="0" err="1">
                <a:latin typeface="Times New Roman" pitchFamily="18" charset="0"/>
                <a:cs typeface="Times New Roman" pitchFamily="18" charset="0"/>
              </a:rPr>
              <a:t>Brojovarma</a:t>
            </a:r>
            <a:r>
              <a:rPr lang="en-US" dirty="0">
                <a:latin typeface="Times New Roman" pitchFamily="18" charset="0"/>
                <a:cs typeface="Times New Roman" pitchFamily="18" charset="0"/>
              </a:rPr>
              <a:t> and his son </a:t>
            </a:r>
            <a:r>
              <a:rPr lang="en-US" dirty="0" err="1">
                <a:latin typeface="Times New Roman" pitchFamily="18" charset="0"/>
                <a:cs typeface="Times New Roman" pitchFamily="18" charset="0"/>
              </a:rPr>
              <a:t>Jaatvarma</a:t>
            </a:r>
            <a:r>
              <a:rPr lang="en-US" dirty="0">
                <a:latin typeface="Times New Roman" pitchFamily="18" charset="0"/>
                <a:cs typeface="Times New Roman" pitchFamily="18" charset="0"/>
              </a:rPr>
              <a:t>. He was also a feudal king of </a:t>
            </a:r>
            <a:r>
              <a:rPr lang="en-US" dirty="0" err="1">
                <a:latin typeface="Times New Roman" pitchFamily="18" charset="0"/>
                <a:cs typeface="Times New Roman" pitchFamily="18" charset="0"/>
              </a:rPr>
              <a:t>Gangeyodeva</a:t>
            </a:r>
            <a:r>
              <a:rPr lang="en-US" dirty="0">
                <a:latin typeface="Times New Roman" pitchFamily="18" charset="0"/>
                <a:cs typeface="Times New Roman" pitchFamily="18" charset="0"/>
              </a:rPr>
              <a:t>, the </a:t>
            </a:r>
            <a:r>
              <a:rPr lang="en-US" dirty="0" err="1">
                <a:latin typeface="Times New Roman" pitchFamily="18" charset="0"/>
                <a:cs typeface="Times New Roman" pitchFamily="18" charset="0"/>
              </a:rPr>
              <a:t>Kalochuri</a:t>
            </a:r>
            <a:r>
              <a:rPr lang="en-US" dirty="0">
                <a:latin typeface="Times New Roman" pitchFamily="18" charset="0"/>
                <a:cs typeface="Times New Roman" pitchFamily="18" charset="0"/>
              </a:rPr>
              <a:t> king, and Karna. During the </a:t>
            </a:r>
            <a:r>
              <a:rPr lang="en-US" dirty="0" err="1">
                <a:latin typeface="Times New Roman" pitchFamily="18" charset="0"/>
                <a:cs typeface="Times New Roman" pitchFamily="18" charset="0"/>
              </a:rPr>
              <a:t>Kaibarta</a:t>
            </a:r>
            <a:r>
              <a:rPr lang="en-US" dirty="0">
                <a:latin typeface="Times New Roman" pitchFamily="18" charset="0"/>
                <a:cs typeface="Times New Roman" pitchFamily="18" charset="0"/>
              </a:rPr>
              <a:t> revolt, he established an independent kingdom in Southeast Bengal with the help and support of his father-in-law, Karna, the </a:t>
            </a:r>
            <a:r>
              <a:rPr lang="en-US" dirty="0" err="1">
                <a:latin typeface="Times New Roman" pitchFamily="18" charset="0"/>
                <a:cs typeface="Times New Roman" pitchFamily="18" charset="0"/>
              </a:rPr>
              <a:t>Kolochuri</a:t>
            </a:r>
            <a:r>
              <a:rPr lang="en-US" dirty="0">
                <a:latin typeface="Times New Roman" pitchFamily="18" charset="0"/>
                <a:cs typeface="Times New Roman" pitchFamily="18" charset="0"/>
              </a:rPr>
              <a:t> king. The capital of the </a:t>
            </a:r>
            <a:r>
              <a:rPr lang="en-US" dirty="0" err="1">
                <a:latin typeface="Times New Roman" pitchFamily="18" charset="0"/>
                <a:cs typeface="Times New Roman" pitchFamily="18" charset="0"/>
              </a:rPr>
              <a:t>Varmas</a:t>
            </a:r>
            <a:r>
              <a:rPr lang="en-US" dirty="0">
                <a:latin typeface="Times New Roman" pitchFamily="18" charset="0"/>
                <a:cs typeface="Times New Roman" pitchFamily="18" charset="0"/>
              </a:rPr>
              <a:t> was in </a:t>
            </a:r>
            <a:r>
              <a:rPr lang="en-US" dirty="0" err="1">
                <a:latin typeface="Times New Roman" pitchFamily="18" charset="0"/>
                <a:cs typeface="Times New Roman" pitchFamily="18" charset="0"/>
              </a:rPr>
              <a:t>Bikrompura</a:t>
            </a:r>
            <a:r>
              <a:rPr lang="en-US" dirty="0">
                <a:latin typeface="Times New Roman" pitchFamily="18" charset="0"/>
                <a:cs typeface="Times New Roman" pitchFamily="18" charset="0"/>
              </a:rPr>
              <a:t> of </a:t>
            </a:r>
            <a:r>
              <a:rPr lang="en-US" dirty="0" err="1">
                <a:latin typeface="Times New Roman" pitchFamily="18" charset="0"/>
                <a:cs typeface="Times New Roman" pitchFamily="18" charset="0"/>
              </a:rPr>
              <a:t>Munshiganj</a:t>
            </a:r>
            <a:r>
              <a:rPr lang="en-US" dirty="0">
                <a:latin typeface="Times New Roman" pitchFamily="18" charset="0"/>
                <a:cs typeface="Times New Roman" pitchFamily="18" charset="0"/>
              </a:rPr>
              <a:t> district. After the time of </a:t>
            </a:r>
            <a:r>
              <a:rPr lang="en-US" dirty="0" err="1">
                <a:latin typeface="Times New Roman" pitchFamily="18" charset="0"/>
                <a:cs typeface="Times New Roman" pitchFamily="18" charset="0"/>
              </a:rPr>
              <a:t>Jatvarma</a:t>
            </a:r>
            <a:r>
              <a:rPr lang="en-US" dirty="0">
                <a:latin typeface="Times New Roman" pitchFamily="18" charset="0"/>
                <a:cs typeface="Times New Roman" pitchFamily="18" charset="0"/>
              </a:rPr>
              <a:t>, his eldest son </a:t>
            </a:r>
            <a:r>
              <a:rPr lang="en-US" dirty="0" err="1">
                <a:latin typeface="Times New Roman" pitchFamily="18" charset="0"/>
                <a:cs typeface="Times New Roman" pitchFamily="18" charset="0"/>
              </a:rPr>
              <a:t>Harivarma</a:t>
            </a:r>
            <a:r>
              <a:rPr lang="en-US" dirty="0">
                <a:latin typeface="Times New Roman" pitchFamily="18" charset="0"/>
                <a:cs typeface="Times New Roman" pitchFamily="18" charset="0"/>
              </a:rPr>
              <a:t> ruled for 46 years at a stretch. He was on good terms with the Pala kings. </a:t>
            </a:r>
            <a:r>
              <a:rPr lang="en-US" dirty="0" err="1">
                <a:latin typeface="Times New Roman" pitchFamily="18" charset="0"/>
                <a:cs typeface="Times New Roman" pitchFamily="18" charset="0"/>
              </a:rPr>
              <a:t>Salvarma</a:t>
            </a:r>
            <a:r>
              <a:rPr lang="en-US" dirty="0">
                <a:latin typeface="Times New Roman" pitchFamily="18" charset="0"/>
                <a:cs typeface="Times New Roman" pitchFamily="18" charset="0"/>
              </a:rPr>
              <a:t> was the last king of the Varma dynasty because, after the end of his reign, there was no account of his dynasty. Probably, in the middle of the 12th century, </a:t>
            </a:r>
            <a:r>
              <a:rPr lang="en-US" dirty="0" err="1">
                <a:latin typeface="Times New Roman" pitchFamily="18" charset="0"/>
                <a:cs typeface="Times New Roman" pitchFamily="18" charset="0"/>
              </a:rPr>
              <a:t>Bijoy</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Sena</a:t>
            </a:r>
            <a:r>
              <a:rPr lang="en-US" dirty="0">
                <a:latin typeface="Times New Roman" pitchFamily="18" charset="0"/>
                <a:cs typeface="Times New Roman" pitchFamily="18" charset="0"/>
              </a:rPr>
              <a:t> belonging to the </a:t>
            </a:r>
            <a:r>
              <a:rPr lang="en-US" dirty="0" err="1">
                <a:latin typeface="Times New Roman" pitchFamily="18" charset="0"/>
                <a:cs typeface="Times New Roman" pitchFamily="18" charset="0"/>
              </a:rPr>
              <a:t>Sena</a:t>
            </a:r>
            <a:r>
              <a:rPr lang="en-US" dirty="0">
                <a:latin typeface="Times New Roman" pitchFamily="18" charset="0"/>
                <a:cs typeface="Times New Roman" pitchFamily="18" charset="0"/>
              </a:rPr>
              <a:t> dynasty caused the decline of the Varma dynasty and introduced the rule of the </a:t>
            </a:r>
            <a:r>
              <a:rPr lang="en-US" dirty="0" err="1">
                <a:latin typeface="Times New Roman" pitchFamily="18" charset="0"/>
                <a:cs typeface="Times New Roman" pitchFamily="18" charset="0"/>
              </a:rPr>
              <a:t>Sena</a:t>
            </a:r>
            <a:r>
              <a:rPr lang="en-US" dirty="0">
                <a:latin typeface="Times New Roman" pitchFamily="18" charset="0"/>
                <a:cs typeface="Times New Roman" pitchFamily="18" charset="0"/>
              </a:rPr>
              <a:t> dynasty in Southeast Bengal. </a:t>
            </a:r>
          </a:p>
          <a:p>
            <a:endParaRPr lang="en-US" dirty="0"/>
          </a:p>
        </p:txBody>
      </p:sp>
    </p:spTree>
    <p:extLst>
      <p:ext uri="{BB962C8B-B14F-4D97-AF65-F5344CB8AC3E}">
        <p14:creationId xmlns:p14="http://schemas.microsoft.com/office/powerpoint/2010/main" val="68337178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b="1" dirty="0"/>
              <a:t/>
            </a:r>
            <a:br>
              <a:rPr lang="en-US" b="1" dirty="0"/>
            </a:br>
            <a:r>
              <a:rPr lang="en-US" b="1" dirty="0" smtClean="0">
                <a:solidFill>
                  <a:srgbClr val="C00000"/>
                </a:solidFill>
                <a:latin typeface="Times New Roman" panose="02020603050405020304" pitchFamily="18" charset="0"/>
                <a:cs typeface="Times New Roman" panose="02020603050405020304" pitchFamily="18" charset="0"/>
              </a:rPr>
              <a:t>HISTORY </a:t>
            </a:r>
            <a:r>
              <a:rPr lang="en-US" b="1" dirty="0">
                <a:solidFill>
                  <a:srgbClr val="C00000"/>
                </a:solidFill>
                <a:latin typeface="Times New Roman" panose="02020603050405020304" pitchFamily="18" charset="0"/>
                <a:cs typeface="Times New Roman" panose="02020603050405020304" pitchFamily="18" charset="0"/>
              </a:rPr>
              <a:t>OF SENAS OF BENGAL</a:t>
            </a:r>
            <a:endParaRPr lang="en-US" dirty="0"/>
          </a:p>
        </p:txBody>
      </p:sp>
      <p:sp>
        <p:nvSpPr>
          <p:cNvPr id="3" name="Content Placeholder 2"/>
          <p:cNvSpPr>
            <a:spLocks noGrp="1"/>
          </p:cNvSpPr>
          <p:nvPr>
            <p:ph idx="1"/>
          </p:nvPr>
        </p:nvSpPr>
        <p:spPr>
          <a:xfrm>
            <a:off x="677334" y="2160589"/>
            <a:ext cx="6009216" cy="3880773"/>
          </a:xfrm>
        </p:spPr>
        <p:txBody>
          <a:bodyPr>
            <a:normAutofit fontScale="92500" lnSpcReduction="20000"/>
          </a:bodyPr>
          <a:lstStyle/>
          <a:p>
            <a:pPr algn="just">
              <a:lnSpc>
                <a:spcPct val="90000"/>
              </a:lnSpc>
              <a:spcBef>
                <a:spcPts val="0"/>
              </a:spcBef>
            </a:pPr>
            <a:r>
              <a:rPr lang="en-US" sz="2100" dirty="0" err="1">
                <a:solidFill>
                  <a:schemeClr val="tx1"/>
                </a:solidFill>
                <a:latin typeface="Times New Roman" panose="02020603050405020304" pitchFamily="18" charset="0"/>
                <a:cs typeface="Times New Roman" panose="02020603050405020304" pitchFamily="18" charset="0"/>
              </a:rPr>
              <a:t>Samanta</a:t>
            </a:r>
            <a:r>
              <a:rPr lang="en-US" sz="2100" dirty="0">
                <a:solidFill>
                  <a:schemeClr val="tx1"/>
                </a:solidFill>
                <a:latin typeface="Times New Roman" panose="02020603050405020304" pitchFamily="18" charset="0"/>
                <a:cs typeface="Times New Roman" panose="02020603050405020304" pitchFamily="18" charset="0"/>
              </a:rPr>
              <a:t> </a:t>
            </a:r>
            <a:r>
              <a:rPr lang="en-US" sz="2100" dirty="0" err="1">
                <a:solidFill>
                  <a:schemeClr val="tx1"/>
                </a:solidFill>
                <a:latin typeface="Times New Roman" panose="02020603050405020304" pitchFamily="18" charset="0"/>
                <a:cs typeface="Times New Roman" panose="02020603050405020304" pitchFamily="18" charset="0"/>
              </a:rPr>
              <a:t>Sena</a:t>
            </a:r>
            <a:r>
              <a:rPr lang="en-US" sz="2100" dirty="0">
                <a:solidFill>
                  <a:schemeClr val="tx1"/>
                </a:solidFill>
                <a:latin typeface="Times New Roman" panose="02020603050405020304" pitchFamily="18" charset="0"/>
                <a:cs typeface="Times New Roman" panose="02020603050405020304" pitchFamily="18" charset="0"/>
              </a:rPr>
              <a:t> was the founder of the dynasty. </a:t>
            </a:r>
            <a:r>
              <a:rPr lang="en-US" sz="2100" dirty="0" err="1">
                <a:solidFill>
                  <a:schemeClr val="tx1"/>
                </a:solidFill>
                <a:latin typeface="Times New Roman" panose="02020603050405020304" pitchFamily="18" charset="0"/>
                <a:cs typeface="Times New Roman" panose="02020603050405020304" pitchFamily="18" charset="0"/>
              </a:rPr>
              <a:t>Hemanta</a:t>
            </a:r>
            <a:r>
              <a:rPr lang="en-US" sz="2100" dirty="0">
                <a:solidFill>
                  <a:schemeClr val="tx1"/>
                </a:solidFill>
                <a:latin typeface="Times New Roman" panose="02020603050405020304" pitchFamily="18" charset="0"/>
                <a:cs typeface="Times New Roman" panose="02020603050405020304" pitchFamily="18" charset="0"/>
              </a:rPr>
              <a:t> </a:t>
            </a:r>
            <a:r>
              <a:rPr lang="en-US" sz="2100" dirty="0" err="1">
                <a:solidFill>
                  <a:schemeClr val="tx1"/>
                </a:solidFill>
                <a:latin typeface="Times New Roman" panose="02020603050405020304" pitchFamily="18" charset="0"/>
                <a:cs typeface="Times New Roman" panose="02020603050405020304" pitchFamily="18" charset="0"/>
              </a:rPr>
              <a:t>Sena</a:t>
            </a:r>
            <a:r>
              <a:rPr lang="en-US" sz="2100" dirty="0">
                <a:solidFill>
                  <a:schemeClr val="tx1"/>
                </a:solidFill>
                <a:latin typeface="Times New Roman" panose="02020603050405020304" pitchFamily="18" charset="0"/>
                <a:cs typeface="Times New Roman" panose="02020603050405020304" pitchFamily="18" charset="0"/>
              </a:rPr>
              <a:t> usurped the throne, proclaimed himself king in 1095 AD, and came after him. His successor, </a:t>
            </a:r>
            <a:r>
              <a:rPr lang="en-US" sz="2100" dirty="0" err="1">
                <a:solidFill>
                  <a:schemeClr val="tx1"/>
                </a:solidFill>
                <a:latin typeface="Times New Roman" panose="02020603050405020304" pitchFamily="18" charset="0"/>
                <a:cs typeface="Times New Roman" panose="02020603050405020304" pitchFamily="18" charset="0"/>
              </a:rPr>
              <a:t>Vijaya</a:t>
            </a:r>
            <a:r>
              <a:rPr lang="en-US" sz="2100" dirty="0">
                <a:solidFill>
                  <a:schemeClr val="tx1"/>
                </a:solidFill>
                <a:latin typeface="Times New Roman" panose="02020603050405020304" pitchFamily="18" charset="0"/>
                <a:cs typeface="Times New Roman" panose="02020603050405020304" pitchFamily="18" charset="0"/>
              </a:rPr>
              <a:t> </a:t>
            </a:r>
            <a:r>
              <a:rPr lang="en-US" sz="2100" dirty="0" err="1">
                <a:solidFill>
                  <a:schemeClr val="tx1"/>
                </a:solidFill>
                <a:latin typeface="Times New Roman" panose="02020603050405020304" pitchFamily="18" charset="0"/>
                <a:cs typeface="Times New Roman" panose="02020603050405020304" pitchFamily="18" charset="0"/>
              </a:rPr>
              <a:t>Sena</a:t>
            </a:r>
            <a:r>
              <a:rPr lang="en-US" sz="2100" dirty="0">
                <a:solidFill>
                  <a:schemeClr val="tx1"/>
                </a:solidFill>
                <a:latin typeface="Times New Roman" panose="02020603050405020304" pitchFamily="18" charset="0"/>
                <a:cs typeface="Times New Roman" panose="02020603050405020304" pitchFamily="18" charset="0"/>
              </a:rPr>
              <a:t>, had an unusually long reign of more than 60 years and contributed to establishing the dynasty. </a:t>
            </a:r>
            <a:r>
              <a:rPr lang="en-US" sz="2100" dirty="0" err="1">
                <a:solidFill>
                  <a:schemeClr val="tx1"/>
                </a:solidFill>
                <a:latin typeface="Times New Roman" panose="02020603050405020304" pitchFamily="18" charset="0"/>
                <a:cs typeface="Times New Roman" panose="02020603050405020304" pitchFamily="18" charset="0"/>
              </a:rPr>
              <a:t>Ballala</a:t>
            </a:r>
            <a:r>
              <a:rPr lang="en-US" sz="2100" dirty="0">
                <a:solidFill>
                  <a:schemeClr val="tx1"/>
                </a:solidFill>
                <a:latin typeface="Times New Roman" panose="02020603050405020304" pitchFamily="18" charset="0"/>
                <a:cs typeface="Times New Roman" panose="02020603050405020304" pitchFamily="18" charset="0"/>
              </a:rPr>
              <a:t> </a:t>
            </a:r>
            <a:r>
              <a:rPr lang="en-US" sz="2100" dirty="0" err="1">
                <a:solidFill>
                  <a:schemeClr val="tx1"/>
                </a:solidFill>
                <a:latin typeface="Times New Roman" panose="02020603050405020304" pitchFamily="18" charset="0"/>
                <a:cs typeface="Times New Roman" panose="02020603050405020304" pitchFamily="18" charset="0"/>
              </a:rPr>
              <a:t>Sena</a:t>
            </a:r>
            <a:r>
              <a:rPr lang="en-US" sz="2100" dirty="0">
                <a:solidFill>
                  <a:schemeClr val="tx1"/>
                </a:solidFill>
                <a:latin typeface="Times New Roman" panose="02020603050405020304" pitchFamily="18" charset="0"/>
                <a:cs typeface="Times New Roman" panose="02020603050405020304" pitchFamily="18" charset="0"/>
              </a:rPr>
              <a:t> expelled the Pala from Gaur, took control of the Bengal Delta, and established Nadia as its capital. After succeeding </a:t>
            </a:r>
            <a:r>
              <a:rPr lang="en-US" sz="2100" dirty="0" err="1">
                <a:solidFill>
                  <a:schemeClr val="tx1"/>
                </a:solidFill>
                <a:latin typeface="Times New Roman" panose="02020603050405020304" pitchFamily="18" charset="0"/>
                <a:cs typeface="Times New Roman" panose="02020603050405020304" pitchFamily="18" charset="0"/>
              </a:rPr>
              <a:t>Ballala</a:t>
            </a:r>
            <a:r>
              <a:rPr lang="en-US" sz="2100" dirty="0">
                <a:solidFill>
                  <a:schemeClr val="tx1"/>
                </a:solidFill>
                <a:latin typeface="Times New Roman" panose="02020603050405020304" pitchFamily="18" charset="0"/>
                <a:cs typeface="Times New Roman" panose="02020603050405020304" pitchFamily="18" charset="0"/>
              </a:rPr>
              <a:t> </a:t>
            </a:r>
            <a:r>
              <a:rPr lang="en-US" sz="2100" dirty="0" err="1">
                <a:solidFill>
                  <a:schemeClr val="tx1"/>
                </a:solidFill>
                <a:latin typeface="Times New Roman" panose="02020603050405020304" pitchFamily="18" charset="0"/>
                <a:cs typeface="Times New Roman" panose="02020603050405020304" pitchFamily="18" charset="0"/>
              </a:rPr>
              <a:t>Sena</a:t>
            </a:r>
            <a:r>
              <a:rPr lang="en-US" sz="2100" dirty="0">
                <a:solidFill>
                  <a:schemeClr val="tx1"/>
                </a:solidFill>
                <a:latin typeface="Times New Roman" panose="02020603050405020304" pitchFamily="18" charset="0"/>
                <a:cs typeface="Times New Roman" panose="02020603050405020304" pitchFamily="18" charset="0"/>
              </a:rPr>
              <a:t> in 1179, Lakshmana </a:t>
            </a:r>
            <a:r>
              <a:rPr lang="en-US" sz="2100" dirty="0" err="1">
                <a:solidFill>
                  <a:schemeClr val="tx1"/>
                </a:solidFill>
                <a:latin typeface="Times New Roman" panose="02020603050405020304" pitchFamily="18" charset="0"/>
                <a:cs typeface="Times New Roman" panose="02020603050405020304" pitchFamily="18" charset="0"/>
              </a:rPr>
              <a:t>Sena</a:t>
            </a:r>
            <a:r>
              <a:rPr lang="en-US" sz="2100" dirty="0">
                <a:solidFill>
                  <a:schemeClr val="tx1"/>
                </a:solidFill>
                <a:latin typeface="Times New Roman" panose="02020603050405020304" pitchFamily="18" charset="0"/>
                <a:cs typeface="Times New Roman" panose="02020603050405020304" pitchFamily="18" charset="0"/>
              </a:rPr>
              <a:t> governed Bengal for almost 20 years. He expanded the </a:t>
            </a:r>
            <a:r>
              <a:rPr lang="en-US" sz="2100" dirty="0" err="1">
                <a:solidFill>
                  <a:schemeClr val="tx1"/>
                </a:solidFill>
                <a:latin typeface="Times New Roman" panose="02020603050405020304" pitchFamily="18" charset="0"/>
                <a:cs typeface="Times New Roman" panose="02020603050405020304" pitchFamily="18" charset="0"/>
              </a:rPr>
              <a:t>Sena</a:t>
            </a:r>
            <a:r>
              <a:rPr lang="en-US" sz="2100" dirty="0">
                <a:solidFill>
                  <a:schemeClr val="tx1"/>
                </a:solidFill>
                <a:latin typeface="Times New Roman" panose="02020603050405020304" pitchFamily="18" charset="0"/>
                <a:cs typeface="Times New Roman" panose="02020603050405020304" pitchFamily="18" charset="0"/>
              </a:rPr>
              <a:t> Empire to include Odisha, Bihar, and likely Varanasi. </a:t>
            </a:r>
            <a:r>
              <a:rPr lang="en-US" sz="2100" dirty="0" err="1">
                <a:solidFill>
                  <a:schemeClr val="tx1"/>
                </a:solidFill>
                <a:latin typeface="Times New Roman" panose="02020603050405020304" pitchFamily="18" charset="0"/>
                <a:cs typeface="Times New Roman" panose="02020603050405020304" pitchFamily="18" charset="0"/>
              </a:rPr>
              <a:t>Ramadevi</a:t>
            </a:r>
            <a:r>
              <a:rPr lang="en-US" sz="2100" dirty="0">
                <a:solidFill>
                  <a:schemeClr val="tx1"/>
                </a:solidFill>
                <a:latin typeface="Times New Roman" panose="02020603050405020304" pitchFamily="18" charset="0"/>
                <a:cs typeface="Times New Roman" panose="02020603050405020304" pitchFamily="18" charset="0"/>
              </a:rPr>
              <a:t>, a princess of the Western </a:t>
            </a:r>
            <a:r>
              <a:rPr lang="en-US" sz="2100" dirty="0" err="1">
                <a:solidFill>
                  <a:schemeClr val="tx1"/>
                </a:solidFill>
                <a:latin typeface="Times New Roman" panose="02020603050405020304" pitchFamily="18" charset="0"/>
                <a:cs typeface="Times New Roman" panose="02020603050405020304" pitchFamily="18" charset="0"/>
              </a:rPr>
              <a:t>Chalukya</a:t>
            </a:r>
            <a:r>
              <a:rPr lang="en-US" sz="2100" dirty="0">
                <a:solidFill>
                  <a:schemeClr val="tx1"/>
                </a:solidFill>
                <a:latin typeface="Times New Roman" panose="02020603050405020304" pitchFamily="18" charset="0"/>
                <a:cs typeface="Times New Roman" panose="02020603050405020304" pitchFamily="18" charset="0"/>
              </a:rPr>
              <a:t> Kingdom, was married to </a:t>
            </a:r>
            <a:r>
              <a:rPr lang="en-US" sz="2100" dirty="0" err="1">
                <a:solidFill>
                  <a:schemeClr val="tx1"/>
                </a:solidFill>
                <a:latin typeface="Times New Roman" panose="02020603050405020304" pitchFamily="18" charset="0"/>
                <a:cs typeface="Times New Roman" panose="02020603050405020304" pitchFamily="18" charset="0"/>
              </a:rPr>
              <a:t>Ballala</a:t>
            </a:r>
            <a:r>
              <a:rPr lang="en-US" sz="2100" dirty="0">
                <a:solidFill>
                  <a:schemeClr val="tx1"/>
                </a:solidFill>
                <a:latin typeface="Times New Roman" panose="02020603050405020304" pitchFamily="18" charset="0"/>
                <a:cs typeface="Times New Roman" panose="02020603050405020304" pitchFamily="18" charset="0"/>
              </a:rPr>
              <a:t> </a:t>
            </a:r>
            <a:r>
              <a:rPr lang="en-US" sz="2100" dirty="0" err="1">
                <a:solidFill>
                  <a:schemeClr val="tx1"/>
                </a:solidFill>
                <a:latin typeface="Times New Roman" panose="02020603050405020304" pitchFamily="18" charset="0"/>
                <a:cs typeface="Times New Roman" panose="02020603050405020304" pitchFamily="18" charset="0"/>
              </a:rPr>
              <a:t>Sena</a:t>
            </a:r>
            <a:r>
              <a:rPr lang="en-US" sz="2100" dirty="0">
                <a:solidFill>
                  <a:schemeClr val="tx1"/>
                </a:solidFill>
                <a:latin typeface="Times New Roman" panose="02020603050405020304" pitchFamily="18" charset="0"/>
                <a:cs typeface="Times New Roman" panose="02020603050405020304" pitchFamily="18" charset="0"/>
              </a:rPr>
              <a:t>. This shows that the </a:t>
            </a:r>
            <a:r>
              <a:rPr lang="en-US" sz="2100" dirty="0" err="1">
                <a:solidFill>
                  <a:schemeClr val="tx1"/>
                </a:solidFill>
                <a:latin typeface="Times New Roman" panose="02020603050405020304" pitchFamily="18" charset="0"/>
                <a:cs typeface="Times New Roman" panose="02020603050405020304" pitchFamily="18" charset="0"/>
              </a:rPr>
              <a:t>Sena</a:t>
            </a:r>
            <a:r>
              <a:rPr lang="en-US" sz="2100" dirty="0">
                <a:solidFill>
                  <a:schemeClr val="tx1"/>
                </a:solidFill>
                <a:latin typeface="Times New Roman" panose="02020603050405020304" pitchFamily="18" charset="0"/>
                <a:cs typeface="Times New Roman" panose="02020603050405020304" pitchFamily="18" charset="0"/>
              </a:rPr>
              <a:t> dynasty's rulers kept close social ties to South India.</a:t>
            </a:r>
          </a:p>
          <a:p>
            <a:pPr algn="just">
              <a:lnSpc>
                <a:spcPct val="90000"/>
              </a:lnSpc>
              <a:spcBef>
                <a:spcPts val="0"/>
              </a:spcBef>
            </a:pPr>
            <a:r>
              <a:rPr lang="en-US" sz="2100" dirty="0">
                <a:solidFill>
                  <a:schemeClr val="tx1"/>
                </a:solidFill>
                <a:latin typeface="Times New Roman" panose="02020603050405020304" pitchFamily="18" charset="0"/>
                <a:cs typeface="Times New Roman" panose="02020603050405020304" pitchFamily="18" charset="0"/>
              </a:rPr>
              <a:t>Read More Deccan Kingdoms in Ancient India- Beginnings and Developments!</a:t>
            </a:r>
          </a:p>
          <a:p>
            <a:pPr algn="just">
              <a:lnSpc>
                <a:spcPct val="90000"/>
              </a:lnSpc>
              <a:spcBef>
                <a:spcPts val="0"/>
              </a:spcBef>
            </a:pPr>
            <a:r>
              <a:rPr lang="en-US" sz="2100" dirty="0">
                <a:solidFill>
                  <a:schemeClr val="tx1"/>
                </a:solidFill>
                <a:latin typeface="Times New Roman" panose="02020603050405020304" pitchFamily="18" charset="0"/>
                <a:cs typeface="Times New Roman" panose="02020603050405020304" pitchFamily="18" charset="0"/>
              </a:rPr>
              <a:t>Before starting, let us look at the family tree of the </a:t>
            </a:r>
            <a:r>
              <a:rPr lang="en-US" sz="2100" dirty="0" err="1">
                <a:solidFill>
                  <a:schemeClr val="tx1"/>
                </a:solidFill>
                <a:latin typeface="Times New Roman" panose="02020603050405020304" pitchFamily="18" charset="0"/>
                <a:cs typeface="Times New Roman" panose="02020603050405020304" pitchFamily="18" charset="0"/>
              </a:rPr>
              <a:t>Senas</a:t>
            </a:r>
            <a:r>
              <a:rPr lang="en-US" sz="2100" dirty="0">
                <a:solidFill>
                  <a:schemeClr val="tx1"/>
                </a:solidFill>
                <a:latin typeface="Times New Roman" panose="02020603050405020304" pitchFamily="18" charset="0"/>
                <a:cs typeface="Times New Roman" panose="02020603050405020304" pitchFamily="18" charset="0"/>
              </a:rPr>
              <a:t>!</a:t>
            </a:r>
          </a:p>
          <a:p>
            <a:endParaRPr lang="en-US" dirty="0"/>
          </a:p>
        </p:txBody>
      </p:sp>
      <p:pic>
        <p:nvPicPr>
          <p:cNvPr id="15364" name="Picture 4" descr="senas-of-benga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43737" y="2160589"/>
            <a:ext cx="2230265" cy="368299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37794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3200" b="1" dirty="0" smtClean="0">
                <a:solidFill>
                  <a:srgbClr val="C00000"/>
                </a:solidFill>
                <a:latin typeface="Times New Roman" pitchFamily="18" charset="0"/>
                <a:cs typeface="Times New Roman" pitchFamily="18" charset="0"/>
              </a:rPr>
              <a:t/>
            </a:r>
            <a:br>
              <a:rPr lang="en-US" sz="3200" b="1" dirty="0" smtClean="0">
                <a:solidFill>
                  <a:srgbClr val="C00000"/>
                </a:solidFill>
                <a:latin typeface="Times New Roman" pitchFamily="18" charset="0"/>
                <a:cs typeface="Times New Roman" pitchFamily="18" charset="0"/>
              </a:rPr>
            </a:br>
            <a:r>
              <a:rPr lang="en-US" sz="3200" b="1" dirty="0" smtClean="0">
                <a:solidFill>
                  <a:srgbClr val="C00000"/>
                </a:solidFill>
                <a:latin typeface="Times New Roman" pitchFamily="18" charset="0"/>
                <a:cs typeface="Times New Roman" pitchFamily="18" charset="0"/>
              </a:rPr>
              <a:t>ORIGINS OF SANAS DYNASTY</a:t>
            </a:r>
            <a:endParaRPr lang="en-US" sz="3200" dirty="0">
              <a:solidFill>
                <a:srgbClr val="C00000"/>
              </a:solidFill>
            </a:endParaRPr>
          </a:p>
        </p:txBody>
      </p:sp>
      <p:sp>
        <p:nvSpPr>
          <p:cNvPr id="3" name="Content Placeholder 2"/>
          <p:cNvSpPr>
            <a:spLocks noGrp="1"/>
          </p:cNvSpPr>
          <p:nvPr>
            <p:ph idx="1"/>
          </p:nvPr>
        </p:nvSpPr>
        <p:spPr/>
        <p:txBody>
          <a:bodyPr/>
          <a:lstStyle/>
          <a:p>
            <a:pPr marL="660400" indent="-444500" algn="just">
              <a:lnSpc>
                <a:spcPct val="70000"/>
              </a:lnSpc>
              <a:spcBef>
                <a:spcPts val="0"/>
              </a:spcBef>
              <a:buFont typeface="Wingdings" pitchFamily="2" charset="2"/>
              <a:buChar char="q"/>
            </a:pPr>
            <a:r>
              <a:rPr lang="en-US" dirty="0">
                <a:solidFill>
                  <a:schemeClr val="tx1"/>
                </a:solidFill>
                <a:latin typeface="Times New Roman" pitchFamily="18" charset="0"/>
                <a:cs typeface="Times New Roman" pitchFamily="18" charset="0"/>
              </a:rPr>
              <a:t>The </a:t>
            </a:r>
            <a:r>
              <a:rPr lang="en-US" dirty="0" err="1">
                <a:solidFill>
                  <a:schemeClr val="tx1"/>
                </a:solidFill>
                <a:latin typeface="Times New Roman" pitchFamily="18" charset="0"/>
                <a:cs typeface="Times New Roman" pitchFamily="18" charset="0"/>
              </a:rPr>
              <a:t>Sena</a:t>
            </a:r>
            <a:r>
              <a:rPr lang="en-US" dirty="0">
                <a:solidFill>
                  <a:schemeClr val="tx1"/>
                </a:solidFill>
                <a:latin typeface="Times New Roman" pitchFamily="18" charset="0"/>
                <a:cs typeface="Times New Roman" pitchFamily="18" charset="0"/>
              </a:rPr>
              <a:t> rulers were Hindu Gaur </a:t>
            </a:r>
            <a:r>
              <a:rPr lang="en-US" dirty="0" err="1">
                <a:solidFill>
                  <a:schemeClr val="tx1"/>
                </a:solidFill>
                <a:latin typeface="Times New Roman" pitchFamily="18" charset="0"/>
                <a:cs typeface="Times New Roman" pitchFamily="18" charset="0"/>
              </a:rPr>
              <a:t>Kayasthas</a:t>
            </a:r>
            <a:r>
              <a:rPr lang="en-US" dirty="0">
                <a:solidFill>
                  <a:schemeClr val="tx1"/>
                </a:solidFill>
                <a:latin typeface="Times New Roman" pitchFamily="18" charset="0"/>
                <a:cs typeface="Times New Roman" pitchFamily="18" charset="0"/>
              </a:rPr>
              <a:t>. During this period, Buddhism, which had dominated Bengal for centuries, was in decline, due to the loss of Buddhist institutions at </a:t>
            </a:r>
            <a:r>
              <a:rPr lang="en-US" dirty="0" err="1">
                <a:solidFill>
                  <a:schemeClr val="tx1"/>
                </a:solidFill>
                <a:latin typeface="Times New Roman" pitchFamily="18" charset="0"/>
                <a:cs typeface="Times New Roman" pitchFamily="18" charset="0"/>
              </a:rPr>
              <a:t>Nalanda</a:t>
            </a:r>
            <a:r>
              <a:rPr lang="en-US" dirty="0">
                <a:solidFill>
                  <a:schemeClr val="tx1"/>
                </a:solidFill>
                <a:latin typeface="Times New Roman" pitchFamily="18" charset="0"/>
                <a:cs typeface="Times New Roman" pitchFamily="18" charset="0"/>
              </a:rPr>
              <a:t> University and </a:t>
            </a:r>
            <a:r>
              <a:rPr lang="en-US" dirty="0" err="1">
                <a:solidFill>
                  <a:schemeClr val="tx1"/>
                </a:solidFill>
                <a:latin typeface="Times New Roman" pitchFamily="18" charset="0"/>
                <a:cs typeface="Times New Roman" pitchFamily="18" charset="0"/>
              </a:rPr>
              <a:t>Vikramshila</a:t>
            </a:r>
            <a:r>
              <a:rPr lang="en-US" dirty="0">
                <a:solidFill>
                  <a:schemeClr val="tx1"/>
                </a:solidFill>
                <a:latin typeface="Times New Roman" pitchFamily="18" charset="0"/>
                <a:cs typeface="Times New Roman" pitchFamily="18" charset="0"/>
              </a:rPr>
              <a:t> University. The </a:t>
            </a:r>
            <a:r>
              <a:rPr lang="en-US" dirty="0" err="1">
                <a:solidFill>
                  <a:schemeClr val="tx1"/>
                </a:solidFill>
                <a:latin typeface="Times New Roman" pitchFamily="18" charset="0"/>
                <a:cs typeface="Times New Roman" pitchFamily="18" charset="0"/>
              </a:rPr>
              <a:t>Sena</a:t>
            </a:r>
            <a:r>
              <a:rPr lang="en-US" dirty="0">
                <a:solidFill>
                  <a:schemeClr val="tx1"/>
                </a:solidFill>
                <a:latin typeface="Times New Roman" pitchFamily="18" charset="0"/>
                <a:cs typeface="Times New Roman" pitchFamily="18" charset="0"/>
              </a:rPr>
              <a:t> rulers were originally from Karnataka and spoke the </a:t>
            </a:r>
            <a:r>
              <a:rPr lang="en-US" dirty="0" err="1">
                <a:solidFill>
                  <a:schemeClr val="tx1"/>
                </a:solidFill>
                <a:latin typeface="Times New Roman" pitchFamily="18" charset="0"/>
                <a:cs typeface="Times New Roman" pitchFamily="18" charset="0"/>
              </a:rPr>
              <a:t>Karn</a:t>
            </a:r>
            <a:r>
              <a:rPr lang="en-US" dirty="0">
                <a:solidFill>
                  <a:schemeClr val="tx1"/>
                </a:solidFill>
                <a:latin typeface="Times New Roman" pitchFamily="18" charset="0"/>
                <a:cs typeface="Times New Roman" pitchFamily="18" charset="0"/>
              </a:rPr>
              <a:t> </a:t>
            </a:r>
            <a:r>
              <a:rPr lang="en-US" dirty="0" err="1">
                <a:solidFill>
                  <a:schemeClr val="tx1"/>
                </a:solidFill>
                <a:latin typeface="Times New Roman" pitchFamily="18" charset="0"/>
                <a:cs typeface="Times New Roman" pitchFamily="18" charset="0"/>
              </a:rPr>
              <a:t>deopara</a:t>
            </a:r>
            <a:r>
              <a:rPr lang="en-US" dirty="0">
                <a:solidFill>
                  <a:schemeClr val="tx1"/>
                </a:solidFill>
                <a:latin typeface="Times New Roman" pitchFamily="18" charset="0"/>
                <a:cs typeface="Times New Roman" pitchFamily="18" charset="0"/>
              </a:rPr>
              <a:t> inscription. </a:t>
            </a:r>
          </a:p>
          <a:p>
            <a:pPr marL="660400" indent="-444500" algn="just">
              <a:lnSpc>
                <a:spcPct val="70000"/>
              </a:lnSpc>
              <a:spcBef>
                <a:spcPts val="0"/>
              </a:spcBef>
              <a:buFont typeface="Wingdings" pitchFamily="2" charset="2"/>
              <a:buChar char="q"/>
            </a:pPr>
            <a:r>
              <a:rPr lang="en-US" b="1" dirty="0">
                <a:solidFill>
                  <a:schemeClr val="tx1"/>
                </a:solidFill>
                <a:latin typeface="Times New Roman" pitchFamily="18" charset="0"/>
                <a:cs typeface="Times New Roman" pitchFamily="18" charset="0"/>
              </a:rPr>
              <a:t>The Sen rulers </a:t>
            </a:r>
          </a:p>
          <a:p>
            <a:pPr marL="660400" indent="-444500" algn="just">
              <a:lnSpc>
                <a:spcPct val="70000"/>
              </a:lnSpc>
              <a:spcBef>
                <a:spcPts val="0"/>
              </a:spcBef>
              <a:buFont typeface="Wingdings" pitchFamily="2" charset="2"/>
              <a:buChar char="q"/>
            </a:pPr>
            <a:r>
              <a:rPr lang="en-US" dirty="0" err="1">
                <a:solidFill>
                  <a:schemeClr val="tx1"/>
                </a:solidFill>
                <a:latin typeface="Times New Roman" pitchFamily="18" charset="0"/>
                <a:cs typeface="Times New Roman" pitchFamily="18" charset="0"/>
              </a:rPr>
              <a:t>Hemanta</a:t>
            </a:r>
            <a:r>
              <a:rPr lang="en-US" dirty="0">
                <a:solidFill>
                  <a:schemeClr val="tx1"/>
                </a:solidFill>
                <a:latin typeface="Times New Roman" pitchFamily="18" charset="0"/>
                <a:cs typeface="Times New Roman" pitchFamily="18" charset="0"/>
              </a:rPr>
              <a:t> Sen (1070–1096 AD) </a:t>
            </a:r>
          </a:p>
          <a:p>
            <a:pPr marL="660400" indent="-444500" algn="just">
              <a:lnSpc>
                <a:spcPct val="70000"/>
              </a:lnSpc>
              <a:spcBef>
                <a:spcPts val="0"/>
              </a:spcBef>
              <a:buFont typeface="Wingdings" pitchFamily="2" charset="2"/>
              <a:buChar char="q"/>
            </a:pPr>
            <a:r>
              <a:rPr lang="en-US" dirty="0">
                <a:solidFill>
                  <a:schemeClr val="tx1"/>
                </a:solidFill>
                <a:latin typeface="Times New Roman" pitchFamily="18" charset="0"/>
                <a:cs typeface="Times New Roman" pitchFamily="18" charset="0"/>
              </a:rPr>
              <a:t>Vijay Sen (1096–1159 AD) </a:t>
            </a:r>
          </a:p>
          <a:p>
            <a:pPr marL="660400" indent="-444500" algn="just">
              <a:lnSpc>
                <a:spcPct val="70000"/>
              </a:lnSpc>
              <a:spcBef>
                <a:spcPts val="0"/>
              </a:spcBef>
              <a:buFont typeface="Wingdings" pitchFamily="2" charset="2"/>
              <a:buChar char="q"/>
            </a:pPr>
            <a:r>
              <a:rPr lang="en-US" dirty="0" err="1">
                <a:solidFill>
                  <a:schemeClr val="tx1"/>
                </a:solidFill>
                <a:latin typeface="Times New Roman" pitchFamily="18" charset="0"/>
                <a:cs typeface="Times New Roman" pitchFamily="18" charset="0"/>
              </a:rPr>
              <a:t>Ballal</a:t>
            </a:r>
            <a:r>
              <a:rPr lang="en-US" dirty="0">
                <a:solidFill>
                  <a:schemeClr val="tx1"/>
                </a:solidFill>
                <a:latin typeface="Times New Roman" pitchFamily="18" charset="0"/>
                <a:cs typeface="Times New Roman" pitchFamily="18" charset="0"/>
              </a:rPr>
              <a:t> Sen (1159–1179 AD) </a:t>
            </a:r>
          </a:p>
          <a:p>
            <a:pPr marL="660400" indent="-444500" algn="just">
              <a:lnSpc>
                <a:spcPct val="70000"/>
              </a:lnSpc>
              <a:spcBef>
                <a:spcPts val="0"/>
              </a:spcBef>
              <a:buFont typeface="Wingdings" pitchFamily="2" charset="2"/>
              <a:buChar char="q"/>
            </a:pPr>
            <a:r>
              <a:rPr lang="en-US" dirty="0" err="1">
                <a:solidFill>
                  <a:schemeClr val="tx1"/>
                </a:solidFill>
                <a:latin typeface="Times New Roman" pitchFamily="18" charset="0"/>
                <a:cs typeface="Times New Roman" pitchFamily="18" charset="0"/>
              </a:rPr>
              <a:t>Lakshman</a:t>
            </a:r>
            <a:r>
              <a:rPr lang="en-US" dirty="0">
                <a:solidFill>
                  <a:schemeClr val="tx1"/>
                </a:solidFill>
                <a:latin typeface="Times New Roman" pitchFamily="18" charset="0"/>
                <a:cs typeface="Times New Roman" pitchFamily="18" charset="0"/>
              </a:rPr>
              <a:t> Sen (1179–1206 AD) </a:t>
            </a:r>
          </a:p>
          <a:p>
            <a:pPr marL="660400" indent="-444500" algn="just">
              <a:lnSpc>
                <a:spcPct val="70000"/>
              </a:lnSpc>
              <a:spcBef>
                <a:spcPts val="0"/>
              </a:spcBef>
              <a:buFont typeface="Wingdings" pitchFamily="2" charset="2"/>
              <a:buChar char="q"/>
            </a:pPr>
            <a:r>
              <a:rPr lang="en-US" dirty="0" err="1">
                <a:solidFill>
                  <a:schemeClr val="tx1"/>
                </a:solidFill>
                <a:latin typeface="Times New Roman" pitchFamily="18" charset="0"/>
                <a:cs typeface="Times New Roman" pitchFamily="18" charset="0"/>
              </a:rPr>
              <a:t>Vishwarup</a:t>
            </a:r>
            <a:r>
              <a:rPr lang="en-US" dirty="0">
                <a:solidFill>
                  <a:schemeClr val="tx1"/>
                </a:solidFill>
                <a:latin typeface="Times New Roman" pitchFamily="18" charset="0"/>
                <a:cs typeface="Times New Roman" pitchFamily="18" charset="0"/>
              </a:rPr>
              <a:t> Sen (1206–1225 AD) </a:t>
            </a:r>
            <a:r>
              <a:rPr lang="en-US" dirty="0" err="1">
                <a:solidFill>
                  <a:schemeClr val="tx1"/>
                </a:solidFill>
                <a:latin typeface="Times New Roman" pitchFamily="18" charset="0"/>
                <a:cs typeface="Times New Roman" pitchFamily="18" charset="0"/>
              </a:rPr>
              <a:t>Keshab</a:t>
            </a:r>
            <a:r>
              <a:rPr lang="en-US" dirty="0">
                <a:solidFill>
                  <a:schemeClr val="tx1"/>
                </a:solidFill>
                <a:latin typeface="Times New Roman" pitchFamily="18" charset="0"/>
                <a:cs typeface="Times New Roman" pitchFamily="18" charset="0"/>
              </a:rPr>
              <a:t> Sen (1225–1230 AD) </a:t>
            </a:r>
          </a:p>
          <a:p>
            <a:pPr marL="0" indent="0">
              <a:buNone/>
            </a:pPr>
            <a:endParaRPr lang="en-US" dirty="0"/>
          </a:p>
        </p:txBody>
      </p:sp>
    </p:spTree>
    <p:extLst>
      <p:ext uri="{BB962C8B-B14F-4D97-AF65-F5344CB8AC3E}">
        <p14:creationId xmlns:p14="http://schemas.microsoft.com/office/powerpoint/2010/main" val="33421925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solidFill>
                  <a:srgbClr val="C00000"/>
                </a:solidFill>
                <a:latin typeface="Times New Roman" pitchFamily="18" charset="0"/>
                <a:cs typeface="Times New Roman" pitchFamily="18" charset="0"/>
              </a:rPr>
              <a:t/>
            </a:r>
            <a:br>
              <a:rPr lang="en-US" b="1" dirty="0" smtClean="0">
                <a:solidFill>
                  <a:srgbClr val="C00000"/>
                </a:solidFill>
                <a:latin typeface="Times New Roman" pitchFamily="18" charset="0"/>
                <a:cs typeface="Times New Roman" pitchFamily="18" charset="0"/>
              </a:rPr>
            </a:br>
            <a:r>
              <a:rPr lang="en-US" b="1" dirty="0" smtClean="0">
                <a:solidFill>
                  <a:srgbClr val="C00000"/>
                </a:solidFill>
                <a:latin typeface="Times New Roman" pitchFamily="18" charset="0"/>
                <a:cs typeface="Times New Roman" pitchFamily="18" charset="0"/>
              </a:rPr>
              <a:t>DISCUSSION </a:t>
            </a:r>
            <a:r>
              <a:rPr lang="en-US" b="1" dirty="0">
                <a:solidFill>
                  <a:srgbClr val="C00000"/>
                </a:solidFill>
                <a:latin typeface="Times New Roman" pitchFamily="18" charset="0"/>
                <a:cs typeface="Times New Roman" pitchFamily="18" charset="0"/>
              </a:rPr>
              <a:t>CONTENTS</a:t>
            </a:r>
            <a:endParaRPr lang="en-US" dirty="0"/>
          </a:p>
        </p:txBody>
      </p:sp>
      <p:sp>
        <p:nvSpPr>
          <p:cNvPr id="3" name="Content Placeholder 2"/>
          <p:cNvSpPr>
            <a:spLocks noGrp="1"/>
          </p:cNvSpPr>
          <p:nvPr>
            <p:ph idx="1"/>
          </p:nvPr>
        </p:nvSpPr>
        <p:spPr/>
        <p:txBody>
          <a:bodyPr/>
          <a:lstStyle/>
          <a:p>
            <a:pPr>
              <a:spcBef>
                <a:spcPts val="0"/>
              </a:spcBef>
            </a:pPr>
            <a:endParaRPr lang="en-US" dirty="0" smtClean="0">
              <a:solidFill>
                <a:schemeClr val="tx1"/>
              </a:solidFill>
              <a:latin typeface="Times New Roman" pitchFamily="18" charset="0"/>
              <a:cs typeface="Times New Roman" pitchFamily="18" charset="0"/>
            </a:endParaRPr>
          </a:p>
          <a:p>
            <a:pPr>
              <a:spcBef>
                <a:spcPts val="0"/>
              </a:spcBef>
            </a:pPr>
            <a:endParaRPr lang="en-US" dirty="0">
              <a:solidFill>
                <a:schemeClr val="tx1"/>
              </a:solidFill>
              <a:latin typeface="Times New Roman" pitchFamily="18" charset="0"/>
              <a:cs typeface="Times New Roman" pitchFamily="18" charset="0"/>
            </a:endParaRPr>
          </a:p>
          <a:p>
            <a:pPr>
              <a:spcBef>
                <a:spcPts val="0"/>
              </a:spcBef>
            </a:pPr>
            <a:endParaRPr lang="en-US" dirty="0" smtClean="0">
              <a:solidFill>
                <a:schemeClr val="tx1"/>
              </a:solidFill>
              <a:latin typeface="Times New Roman" pitchFamily="18" charset="0"/>
              <a:cs typeface="Times New Roman" pitchFamily="18" charset="0"/>
            </a:endParaRPr>
          </a:p>
          <a:p>
            <a:pPr>
              <a:spcBef>
                <a:spcPts val="0"/>
              </a:spcBef>
            </a:pPr>
            <a:r>
              <a:rPr lang="en-US" dirty="0" smtClean="0">
                <a:solidFill>
                  <a:schemeClr val="tx1"/>
                </a:solidFill>
                <a:latin typeface="Times New Roman" pitchFamily="18" charset="0"/>
                <a:cs typeface="Times New Roman" pitchFamily="18" charset="0"/>
              </a:rPr>
              <a:t>Pala </a:t>
            </a:r>
            <a:r>
              <a:rPr lang="en-US" dirty="0">
                <a:solidFill>
                  <a:schemeClr val="tx1"/>
                </a:solidFill>
                <a:latin typeface="Times New Roman" pitchFamily="18" charset="0"/>
                <a:cs typeface="Times New Roman" pitchFamily="18" charset="0"/>
              </a:rPr>
              <a:t>Dynasty</a:t>
            </a:r>
          </a:p>
          <a:p>
            <a:pPr algn="just">
              <a:spcBef>
                <a:spcPts val="0"/>
              </a:spcBef>
            </a:pPr>
            <a:r>
              <a:rPr lang="en-US" dirty="0" smtClean="0">
                <a:solidFill>
                  <a:schemeClr val="tx1"/>
                </a:solidFill>
                <a:latin typeface="Times New Roman" pitchFamily="18" charset="0"/>
                <a:cs typeface="Times New Roman" pitchFamily="18" charset="0"/>
              </a:rPr>
              <a:t>Independent </a:t>
            </a:r>
            <a:r>
              <a:rPr lang="en-US" dirty="0">
                <a:solidFill>
                  <a:schemeClr val="tx1"/>
                </a:solidFill>
                <a:latin typeface="Times New Roman" pitchFamily="18" charset="0"/>
                <a:cs typeface="Times New Roman" pitchFamily="18" charset="0"/>
              </a:rPr>
              <a:t>Kingdoms of </a:t>
            </a:r>
            <a:r>
              <a:rPr lang="en-US" dirty="0" smtClean="0">
                <a:solidFill>
                  <a:schemeClr val="tx1"/>
                </a:solidFill>
                <a:latin typeface="Times New Roman" pitchFamily="18" charset="0"/>
                <a:cs typeface="Times New Roman" pitchFamily="18" charset="0"/>
              </a:rPr>
              <a:t>South-east </a:t>
            </a:r>
            <a:r>
              <a:rPr lang="en-US" dirty="0">
                <a:solidFill>
                  <a:schemeClr val="tx1"/>
                </a:solidFill>
                <a:latin typeface="Times New Roman" pitchFamily="18" charset="0"/>
                <a:cs typeface="Times New Roman" pitchFamily="18" charset="0"/>
              </a:rPr>
              <a:t>Bengal </a:t>
            </a:r>
          </a:p>
          <a:p>
            <a:pPr>
              <a:spcBef>
                <a:spcPts val="0"/>
              </a:spcBef>
            </a:pPr>
            <a:r>
              <a:rPr lang="en-US" dirty="0" err="1" smtClean="0">
                <a:solidFill>
                  <a:schemeClr val="tx1"/>
                </a:solidFill>
                <a:latin typeface="Times New Roman" pitchFamily="18" charset="0"/>
                <a:cs typeface="Times New Roman" pitchFamily="18" charset="0"/>
              </a:rPr>
              <a:t>Sena</a:t>
            </a:r>
            <a:r>
              <a:rPr lang="en-US" dirty="0" smtClean="0">
                <a:solidFill>
                  <a:schemeClr val="tx1"/>
                </a:solidFill>
                <a:latin typeface="Times New Roman" pitchFamily="18" charset="0"/>
                <a:cs typeface="Times New Roman" pitchFamily="18" charset="0"/>
              </a:rPr>
              <a:t> Dynasty  </a:t>
            </a:r>
          </a:p>
          <a:p>
            <a:pPr>
              <a:spcBef>
                <a:spcPts val="0"/>
              </a:spcBef>
            </a:pPr>
            <a:r>
              <a:rPr lang="en-US" dirty="0" smtClean="0">
                <a:solidFill>
                  <a:schemeClr val="tx1"/>
                </a:solidFill>
                <a:latin typeface="Times New Roman" pitchFamily="18" charset="0"/>
                <a:cs typeface="Times New Roman" pitchFamily="18" charset="0"/>
              </a:rPr>
              <a:t>Social, Cultural &amp; Economic Condition Of Ancient Bengal</a:t>
            </a:r>
          </a:p>
          <a:p>
            <a:pPr>
              <a:spcBef>
                <a:spcPts val="0"/>
              </a:spcBef>
            </a:pPr>
            <a:r>
              <a:rPr lang="en-US" dirty="0" smtClean="0">
                <a:solidFill>
                  <a:schemeClr val="tx1"/>
                </a:solidFill>
                <a:latin typeface="Times New Roman" pitchFamily="18" charset="0"/>
                <a:cs typeface="Times New Roman" pitchFamily="18" charset="0"/>
              </a:rPr>
              <a:t>Rivers &amp; The Social-economic And Cultural Life Of Ancient Bengal</a:t>
            </a:r>
          </a:p>
          <a:p>
            <a:pPr marL="0" indent="0">
              <a:buNone/>
            </a:pPr>
            <a:endParaRPr lang="en-US" dirty="0"/>
          </a:p>
        </p:txBody>
      </p:sp>
    </p:spTree>
    <p:extLst>
      <p:ext uri="{BB962C8B-B14F-4D97-AF65-F5344CB8AC3E}">
        <p14:creationId xmlns:p14="http://schemas.microsoft.com/office/powerpoint/2010/main" val="76882267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296631" cy="1320800"/>
          </a:xfrm>
        </p:spPr>
        <p:txBody>
          <a:bodyPr>
            <a:normAutofit/>
          </a:bodyPr>
          <a:lstStyle/>
          <a:p>
            <a:pPr algn="ctr"/>
            <a:r>
              <a:rPr lang="en-US" sz="3200" b="1" dirty="0" smtClean="0">
                <a:solidFill>
                  <a:srgbClr val="C00000"/>
                </a:solidFill>
                <a:latin typeface="Times New Roman" panose="02020603050405020304" pitchFamily="18" charset="0"/>
                <a:cs typeface="Times New Roman" panose="02020603050405020304" pitchFamily="18" charset="0"/>
              </a:rPr>
              <a:t/>
            </a:r>
            <a:br>
              <a:rPr lang="en-US" sz="3200" b="1" dirty="0" smtClean="0">
                <a:solidFill>
                  <a:srgbClr val="C00000"/>
                </a:solidFill>
                <a:latin typeface="Times New Roman" panose="02020603050405020304" pitchFamily="18" charset="0"/>
                <a:cs typeface="Times New Roman" panose="02020603050405020304" pitchFamily="18" charset="0"/>
              </a:rPr>
            </a:br>
            <a:r>
              <a:rPr lang="en-US" sz="3200" b="1" dirty="0" smtClean="0">
                <a:solidFill>
                  <a:srgbClr val="C00000"/>
                </a:solidFill>
                <a:latin typeface="Times New Roman" panose="02020603050405020304" pitchFamily="18" charset="0"/>
                <a:cs typeface="Times New Roman" panose="02020603050405020304" pitchFamily="18" charset="0"/>
              </a:rPr>
              <a:t>MAP OF SENA DYNASTY </a:t>
            </a:r>
            <a:endParaRPr lang="en-US" sz="3200" b="1" dirty="0">
              <a:solidFill>
                <a:srgbClr val="C00000"/>
              </a:solidFill>
              <a:latin typeface="Times New Roman" pitchFamily="18" charset="0"/>
              <a:cs typeface="Times New Roman" pitchFamily="18" charset="0"/>
            </a:endParaRPr>
          </a:p>
        </p:txBody>
      </p:sp>
      <p:pic>
        <p:nvPicPr>
          <p:cNvPr id="102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14388" y="1930400"/>
            <a:ext cx="3900487" cy="385095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86351" y="1930400"/>
            <a:ext cx="3887614" cy="385095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156668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sz="3200" b="1" dirty="0" smtClean="0">
                <a:solidFill>
                  <a:srgbClr val="C00000"/>
                </a:solidFill>
                <a:latin typeface="Times New Roman" panose="02020603050405020304" pitchFamily="18" charset="0"/>
                <a:cs typeface="Times New Roman" panose="02020603050405020304" pitchFamily="18" charset="0"/>
              </a:rPr>
              <a:t/>
            </a:r>
            <a:br>
              <a:rPr lang="en-US" sz="3200" b="1" dirty="0" smtClean="0">
                <a:solidFill>
                  <a:srgbClr val="C00000"/>
                </a:solidFill>
                <a:latin typeface="Times New Roman" panose="02020603050405020304" pitchFamily="18" charset="0"/>
                <a:cs typeface="Times New Roman" panose="02020603050405020304" pitchFamily="18" charset="0"/>
              </a:rPr>
            </a:br>
            <a:r>
              <a:rPr lang="en-US" b="1" dirty="0" smtClean="0">
                <a:solidFill>
                  <a:srgbClr val="C00000"/>
                </a:solidFill>
                <a:latin typeface="Times New Roman" panose="02020603050405020304" pitchFamily="18" charset="0"/>
                <a:cs typeface="Times New Roman" panose="02020603050405020304" pitchFamily="18" charset="0"/>
              </a:rPr>
              <a:t>SENA DYNASTY</a:t>
            </a:r>
            <a:r>
              <a:rPr lang="en-US" b="1" dirty="0"/>
              <a:t/>
            </a:r>
            <a:br>
              <a:rPr lang="en-US" b="1" dirty="0"/>
            </a:br>
            <a:endParaRPr lang="en-US" dirty="0"/>
          </a:p>
        </p:txBody>
      </p:sp>
      <p:sp>
        <p:nvSpPr>
          <p:cNvPr id="3" name="Content Placeholder 2"/>
          <p:cNvSpPr>
            <a:spLocks noGrp="1"/>
          </p:cNvSpPr>
          <p:nvPr>
            <p:ph idx="1"/>
          </p:nvPr>
        </p:nvSpPr>
        <p:spPr>
          <a:xfrm>
            <a:off x="363537" y="2160589"/>
            <a:ext cx="5380566" cy="3940174"/>
          </a:xfrm>
        </p:spPr>
        <p:txBody>
          <a:bodyPr>
            <a:normAutofit fontScale="25000" lnSpcReduction="20000"/>
          </a:bodyPr>
          <a:lstStyle/>
          <a:p>
            <a:pPr algn="just">
              <a:lnSpc>
                <a:spcPct val="90000"/>
              </a:lnSpc>
              <a:spcBef>
                <a:spcPts val="0"/>
              </a:spcBef>
            </a:pPr>
            <a:r>
              <a:rPr lang="en-US" sz="6400" dirty="0">
                <a:solidFill>
                  <a:schemeClr val="tx1"/>
                </a:solidFill>
                <a:latin typeface="Times New Roman" panose="02020603050405020304" pitchFamily="18" charset="0"/>
                <a:cs typeface="Times New Roman" panose="02020603050405020304" pitchFamily="18" charset="0"/>
              </a:rPr>
              <a:t>Following the </a:t>
            </a:r>
            <a:r>
              <a:rPr lang="en-US" sz="6400" dirty="0" err="1">
                <a:solidFill>
                  <a:schemeClr val="tx1"/>
                </a:solidFill>
                <a:latin typeface="Times New Roman" panose="02020603050405020304" pitchFamily="18" charset="0"/>
                <a:cs typeface="Times New Roman" panose="02020603050405020304" pitchFamily="18" charset="0"/>
              </a:rPr>
              <a:t>Palas</a:t>
            </a:r>
            <a:r>
              <a:rPr lang="en-US" sz="6400" dirty="0">
                <a:solidFill>
                  <a:schemeClr val="tx1"/>
                </a:solidFill>
                <a:latin typeface="Times New Roman" panose="02020603050405020304" pitchFamily="18" charset="0"/>
                <a:cs typeface="Times New Roman" panose="02020603050405020304" pitchFamily="18" charset="0"/>
              </a:rPr>
              <a:t>, the </a:t>
            </a:r>
            <a:r>
              <a:rPr lang="en-US" sz="6400" dirty="0" err="1">
                <a:solidFill>
                  <a:schemeClr val="tx1"/>
                </a:solidFill>
                <a:latin typeface="Times New Roman" panose="02020603050405020304" pitchFamily="18" charset="0"/>
                <a:cs typeface="Times New Roman" panose="02020603050405020304" pitchFamily="18" charset="0"/>
              </a:rPr>
              <a:t>Sena</a:t>
            </a:r>
            <a:r>
              <a:rPr lang="en-US" sz="6400" dirty="0">
                <a:solidFill>
                  <a:schemeClr val="tx1"/>
                </a:solidFill>
                <a:latin typeface="Times New Roman" panose="02020603050405020304" pitchFamily="18" charset="0"/>
                <a:cs typeface="Times New Roman" panose="02020603050405020304" pitchFamily="18" charset="0"/>
              </a:rPr>
              <a:t> family ruled Bengal. </a:t>
            </a:r>
            <a:r>
              <a:rPr lang="en-US" sz="6400" dirty="0" err="1">
                <a:solidFill>
                  <a:schemeClr val="tx1"/>
                </a:solidFill>
                <a:latin typeface="Times New Roman" panose="02020603050405020304" pitchFamily="18" charset="0"/>
                <a:cs typeface="Times New Roman" panose="02020603050405020304" pitchFamily="18" charset="0"/>
              </a:rPr>
              <a:t>Hemantasena</a:t>
            </a:r>
            <a:r>
              <a:rPr lang="en-US" sz="6400" dirty="0">
                <a:solidFill>
                  <a:schemeClr val="tx1"/>
                </a:solidFill>
                <a:latin typeface="Times New Roman" panose="02020603050405020304" pitchFamily="18" charset="0"/>
                <a:cs typeface="Times New Roman" panose="02020603050405020304" pitchFamily="18" charset="0"/>
              </a:rPr>
              <a:t>, the son of </a:t>
            </a:r>
            <a:r>
              <a:rPr lang="en-US" sz="6400" dirty="0" err="1">
                <a:solidFill>
                  <a:schemeClr val="tx1"/>
                </a:solidFill>
                <a:latin typeface="Times New Roman" panose="02020603050405020304" pitchFamily="18" charset="0"/>
                <a:cs typeface="Times New Roman" panose="02020603050405020304" pitchFamily="18" charset="0"/>
              </a:rPr>
              <a:t>Samantasena</a:t>
            </a:r>
            <a:r>
              <a:rPr lang="en-US" sz="6400" dirty="0">
                <a:solidFill>
                  <a:schemeClr val="tx1"/>
                </a:solidFill>
                <a:latin typeface="Times New Roman" panose="02020603050405020304" pitchFamily="18" charset="0"/>
                <a:cs typeface="Times New Roman" panose="02020603050405020304" pitchFamily="18" charset="0"/>
              </a:rPr>
              <a:t> established an independent principality. </a:t>
            </a:r>
            <a:r>
              <a:rPr lang="en-US" sz="6400" dirty="0" err="1">
                <a:solidFill>
                  <a:schemeClr val="tx1"/>
                </a:solidFill>
                <a:latin typeface="Times New Roman" panose="02020603050405020304" pitchFamily="18" charset="0"/>
                <a:cs typeface="Times New Roman" panose="02020603050405020304" pitchFamily="18" charset="0"/>
              </a:rPr>
              <a:t>Samantasena</a:t>
            </a:r>
            <a:r>
              <a:rPr lang="en-US" sz="6400" dirty="0">
                <a:solidFill>
                  <a:schemeClr val="tx1"/>
                </a:solidFill>
                <a:latin typeface="Times New Roman" panose="02020603050405020304" pitchFamily="18" charset="0"/>
                <a:cs typeface="Times New Roman" panose="02020603050405020304" pitchFamily="18" charset="0"/>
              </a:rPr>
              <a:t>, its founder, was referred to as a "</a:t>
            </a:r>
            <a:r>
              <a:rPr lang="en-US" sz="6400" dirty="0" err="1">
                <a:solidFill>
                  <a:schemeClr val="tx1"/>
                </a:solidFill>
                <a:latin typeface="Times New Roman" panose="02020603050405020304" pitchFamily="18" charset="0"/>
                <a:cs typeface="Times New Roman" panose="02020603050405020304" pitchFamily="18" charset="0"/>
              </a:rPr>
              <a:t>Brahmakshatriya</a:t>
            </a:r>
            <a:r>
              <a:rPr lang="en-US" sz="6400" dirty="0">
                <a:solidFill>
                  <a:schemeClr val="tx1"/>
                </a:solidFill>
                <a:latin typeface="Times New Roman" panose="02020603050405020304" pitchFamily="18" charset="0"/>
                <a:cs typeface="Times New Roman" panose="02020603050405020304" pitchFamily="18" charset="0"/>
              </a:rPr>
              <a:t>.". </a:t>
            </a:r>
            <a:r>
              <a:rPr lang="en-US" sz="6400" dirty="0" err="1">
                <a:solidFill>
                  <a:schemeClr val="tx1"/>
                </a:solidFill>
                <a:latin typeface="Times New Roman" panose="02020603050405020304" pitchFamily="18" charset="0"/>
                <a:cs typeface="Times New Roman" panose="02020603050405020304" pitchFamily="18" charset="0"/>
              </a:rPr>
              <a:t>Samantasena</a:t>
            </a:r>
            <a:r>
              <a:rPr lang="en-US" sz="6400" dirty="0">
                <a:solidFill>
                  <a:schemeClr val="tx1"/>
                </a:solidFill>
                <a:latin typeface="Times New Roman" panose="02020603050405020304" pitchFamily="18" charset="0"/>
                <a:cs typeface="Times New Roman" panose="02020603050405020304" pitchFamily="18" charset="0"/>
              </a:rPr>
              <a:t> was identified as a </a:t>
            </a:r>
            <a:r>
              <a:rPr lang="en-US" sz="6400" dirty="0" err="1">
                <a:solidFill>
                  <a:schemeClr val="tx1"/>
                </a:solidFill>
                <a:latin typeface="Times New Roman" panose="02020603050405020304" pitchFamily="18" charset="0"/>
                <a:cs typeface="Times New Roman" panose="02020603050405020304" pitchFamily="18" charset="0"/>
              </a:rPr>
              <a:t>Brahmakshatriya</a:t>
            </a:r>
            <a:r>
              <a:rPr lang="en-US" sz="6400" dirty="0">
                <a:solidFill>
                  <a:schemeClr val="tx1"/>
                </a:solidFill>
                <a:latin typeface="Times New Roman" panose="02020603050405020304" pitchFamily="18" charset="0"/>
                <a:cs typeface="Times New Roman" panose="02020603050405020304" pitchFamily="18" charset="0"/>
              </a:rPr>
              <a:t>. But his successors referred to themselves as Kshatriyas only. Let us look at them.</a:t>
            </a:r>
          </a:p>
          <a:p>
            <a:pPr algn="just">
              <a:lnSpc>
                <a:spcPct val="90000"/>
              </a:lnSpc>
              <a:spcBef>
                <a:spcPts val="0"/>
              </a:spcBef>
            </a:pPr>
            <a:r>
              <a:rPr lang="en-US" sz="6400" dirty="0" err="1">
                <a:solidFill>
                  <a:schemeClr val="tx1"/>
                </a:solidFill>
                <a:latin typeface="Times New Roman" panose="02020603050405020304" pitchFamily="18" charset="0"/>
                <a:cs typeface="Times New Roman" panose="02020603050405020304" pitchFamily="18" charset="0"/>
              </a:rPr>
              <a:t>Vijayasena</a:t>
            </a:r>
            <a:endParaRPr lang="en-US" sz="6400" dirty="0">
              <a:solidFill>
                <a:schemeClr val="tx1"/>
              </a:solidFill>
              <a:latin typeface="Times New Roman" panose="02020603050405020304" pitchFamily="18" charset="0"/>
              <a:cs typeface="Times New Roman" panose="02020603050405020304" pitchFamily="18" charset="0"/>
            </a:endParaRPr>
          </a:p>
          <a:p>
            <a:pPr algn="just">
              <a:lnSpc>
                <a:spcPct val="90000"/>
              </a:lnSpc>
              <a:spcBef>
                <a:spcPts val="0"/>
              </a:spcBef>
            </a:pPr>
            <a:r>
              <a:rPr lang="en-US" sz="6400" dirty="0" err="1">
                <a:solidFill>
                  <a:schemeClr val="tx1"/>
                </a:solidFill>
                <a:latin typeface="Times New Roman" panose="02020603050405020304" pitchFamily="18" charset="0"/>
                <a:cs typeface="Times New Roman" panose="02020603050405020304" pitchFamily="18" charset="0"/>
              </a:rPr>
              <a:t>Vijayasena</a:t>
            </a:r>
            <a:r>
              <a:rPr lang="en-US" sz="6400" dirty="0">
                <a:solidFill>
                  <a:schemeClr val="tx1"/>
                </a:solidFill>
                <a:latin typeface="Times New Roman" panose="02020603050405020304" pitchFamily="18" charset="0"/>
                <a:cs typeface="Times New Roman" panose="02020603050405020304" pitchFamily="18" charset="0"/>
              </a:rPr>
              <a:t>, the son of </a:t>
            </a:r>
            <a:r>
              <a:rPr lang="en-US" sz="6400" dirty="0" err="1">
                <a:solidFill>
                  <a:schemeClr val="tx1"/>
                </a:solidFill>
                <a:latin typeface="Times New Roman" panose="02020603050405020304" pitchFamily="18" charset="0"/>
                <a:cs typeface="Times New Roman" panose="02020603050405020304" pitchFamily="18" charset="0"/>
              </a:rPr>
              <a:t>Hemantasena</a:t>
            </a:r>
            <a:r>
              <a:rPr lang="en-US" sz="6400" dirty="0">
                <a:solidFill>
                  <a:schemeClr val="tx1"/>
                </a:solidFill>
                <a:latin typeface="Times New Roman" panose="02020603050405020304" pitchFamily="18" charset="0"/>
                <a:cs typeface="Times New Roman" panose="02020603050405020304" pitchFamily="18" charset="0"/>
              </a:rPr>
              <a:t>, made the family famous during his lengthy rule of more than sixty years. </a:t>
            </a:r>
            <a:r>
              <a:rPr lang="en-US" sz="6400" dirty="0" err="1">
                <a:solidFill>
                  <a:schemeClr val="tx1"/>
                </a:solidFill>
                <a:latin typeface="Times New Roman" panose="02020603050405020304" pitchFamily="18" charset="0"/>
                <a:cs typeface="Times New Roman" panose="02020603050405020304" pitchFamily="18" charset="0"/>
              </a:rPr>
              <a:t>Vijayasena</a:t>
            </a:r>
            <a:r>
              <a:rPr lang="en-US" sz="6400" dirty="0">
                <a:solidFill>
                  <a:schemeClr val="tx1"/>
                </a:solidFill>
                <a:latin typeface="Times New Roman" panose="02020603050405020304" pitchFamily="18" charset="0"/>
                <a:cs typeface="Times New Roman" panose="02020603050405020304" pitchFamily="18" charset="0"/>
              </a:rPr>
              <a:t>, who started as a small ruler, almost conquered all of Bengal to lay the groundwork for his family's future supremacy.</a:t>
            </a:r>
          </a:p>
          <a:p>
            <a:pPr algn="just">
              <a:lnSpc>
                <a:spcPct val="90000"/>
              </a:lnSpc>
              <a:spcBef>
                <a:spcPts val="0"/>
              </a:spcBef>
            </a:pPr>
            <a:r>
              <a:rPr lang="en-US" sz="6400" dirty="0">
                <a:solidFill>
                  <a:schemeClr val="tx1"/>
                </a:solidFill>
                <a:latin typeface="Times New Roman" panose="02020603050405020304" pitchFamily="18" charset="0"/>
                <a:cs typeface="Times New Roman" panose="02020603050405020304" pitchFamily="18" charset="0"/>
              </a:rPr>
              <a:t>The renowned poet </a:t>
            </a:r>
            <a:r>
              <a:rPr lang="en-US" sz="6400" dirty="0" err="1">
                <a:solidFill>
                  <a:schemeClr val="tx1"/>
                </a:solidFill>
                <a:latin typeface="Times New Roman" panose="02020603050405020304" pitchFamily="18" charset="0"/>
                <a:cs typeface="Times New Roman" panose="02020603050405020304" pitchFamily="18" charset="0"/>
              </a:rPr>
              <a:t>Sriharsha</a:t>
            </a:r>
            <a:r>
              <a:rPr lang="en-US" sz="6400" dirty="0">
                <a:solidFill>
                  <a:schemeClr val="tx1"/>
                </a:solidFill>
                <a:latin typeface="Times New Roman" panose="02020603050405020304" pitchFamily="18" charset="0"/>
                <a:cs typeface="Times New Roman" panose="02020603050405020304" pitchFamily="18" charset="0"/>
              </a:rPr>
              <a:t> wrote the </a:t>
            </a:r>
            <a:r>
              <a:rPr lang="en-US" sz="6400" dirty="0" err="1">
                <a:solidFill>
                  <a:schemeClr val="tx1"/>
                </a:solidFill>
                <a:latin typeface="Times New Roman" panose="02020603050405020304" pitchFamily="18" charset="0"/>
                <a:cs typeface="Times New Roman" panose="02020603050405020304" pitchFamily="18" charset="0"/>
              </a:rPr>
              <a:t>Vijayaprasasti</a:t>
            </a:r>
            <a:r>
              <a:rPr lang="en-US" sz="6400" dirty="0">
                <a:solidFill>
                  <a:schemeClr val="tx1"/>
                </a:solidFill>
                <a:latin typeface="Times New Roman" panose="02020603050405020304" pitchFamily="18" charset="0"/>
                <a:cs typeface="Times New Roman" panose="02020603050405020304" pitchFamily="18" charset="0"/>
              </a:rPr>
              <a:t> in honor of </a:t>
            </a:r>
            <a:r>
              <a:rPr lang="en-US" sz="6400" dirty="0" err="1">
                <a:solidFill>
                  <a:schemeClr val="tx1"/>
                </a:solidFill>
                <a:latin typeface="Times New Roman" panose="02020603050405020304" pitchFamily="18" charset="0"/>
                <a:cs typeface="Times New Roman" panose="02020603050405020304" pitchFamily="18" charset="0"/>
              </a:rPr>
              <a:t>Vijayasena</a:t>
            </a:r>
            <a:r>
              <a:rPr lang="en-US" sz="6400" dirty="0">
                <a:solidFill>
                  <a:schemeClr val="tx1"/>
                </a:solidFill>
                <a:latin typeface="Times New Roman" panose="02020603050405020304" pitchFamily="18" charset="0"/>
                <a:cs typeface="Times New Roman" panose="02020603050405020304" pitchFamily="18" charset="0"/>
              </a:rPr>
              <a:t>. </a:t>
            </a:r>
            <a:r>
              <a:rPr lang="en-US" sz="6400" dirty="0" err="1">
                <a:solidFill>
                  <a:schemeClr val="tx1"/>
                </a:solidFill>
                <a:latin typeface="Times New Roman" panose="02020603050405020304" pitchFamily="18" charset="0"/>
                <a:cs typeface="Times New Roman" panose="02020603050405020304" pitchFamily="18" charset="0"/>
              </a:rPr>
              <a:t>Vijayasena</a:t>
            </a:r>
            <a:r>
              <a:rPr lang="en-US" sz="6400" dirty="0">
                <a:solidFill>
                  <a:schemeClr val="tx1"/>
                </a:solidFill>
                <a:latin typeface="Times New Roman" panose="02020603050405020304" pitchFamily="18" charset="0"/>
                <a:cs typeface="Times New Roman" panose="02020603050405020304" pitchFamily="18" charset="0"/>
              </a:rPr>
              <a:t> took on the imperial titles </a:t>
            </a:r>
            <a:r>
              <a:rPr lang="en-US" sz="6400" dirty="0" err="1">
                <a:solidFill>
                  <a:schemeClr val="tx1"/>
                </a:solidFill>
                <a:latin typeface="Times New Roman" panose="02020603050405020304" pitchFamily="18" charset="0"/>
                <a:cs typeface="Times New Roman" panose="02020603050405020304" pitchFamily="18" charset="0"/>
              </a:rPr>
              <a:t>Paramesvara</a:t>
            </a:r>
            <a:r>
              <a:rPr lang="en-US" sz="6400" dirty="0">
                <a:solidFill>
                  <a:schemeClr val="tx1"/>
                </a:solidFill>
                <a:latin typeface="Times New Roman" panose="02020603050405020304" pitchFamily="18" charset="0"/>
                <a:cs typeface="Times New Roman" panose="02020603050405020304" pitchFamily="18" charset="0"/>
              </a:rPr>
              <a:t>, </a:t>
            </a:r>
            <a:r>
              <a:rPr lang="en-US" sz="6400" dirty="0" err="1">
                <a:solidFill>
                  <a:schemeClr val="tx1"/>
                </a:solidFill>
                <a:latin typeface="Times New Roman" panose="02020603050405020304" pitchFamily="18" charset="0"/>
                <a:cs typeface="Times New Roman" panose="02020603050405020304" pitchFamily="18" charset="0"/>
              </a:rPr>
              <a:t>Paramabhattaraka</a:t>
            </a:r>
            <a:r>
              <a:rPr lang="en-US" sz="6400" dirty="0">
                <a:solidFill>
                  <a:schemeClr val="tx1"/>
                </a:solidFill>
                <a:latin typeface="Times New Roman" panose="02020603050405020304" pitchFamily="18" charset="0"/>
                <a:cs typeface="Times New Roman" panose="02020603050405020304" pitchFamily="18" charset="0"/>
              </a:rPr>
              <a:t>, </a:t>
            </a:r>
            <a:r>
              <a:rPr lang="en-US" sz="6400" dirty="0" err="1">
                <a:solidFill>
                  <a:schemeClr val="tx1"/>
                </a:solidFill>
                <a:latin typeface="Times New Roman" panose="02020603050405020304" pitchFamily="18" charset="0"/>
                <a:cs typeface="Times New Roman" panose="02020603050405020304" pitchFamily="18" charset="0"/>
              </a:rPr>
              <a:t>Maharajadhiraja</a:t>
            </a:r>
            <a:r>
              <a:rPr lang="en-US" sz="6400" dirty="0">
                <a:solidFill>
                  <a:schemeClr val="tx1"/>
                </a:solidFill>
                <a:latin typeface="Times New Roman" panose="02020603050405020304" pitchFamily="18" charset="0"/>
                <a:cs typeface="Times New Roman" panose="02020603050405020304" pitchFamily="18" charset="0"/>
              </a:rPr>
              <a:t>, and others. He had two capitals, one in Bangladesh at </a:t>
            </a:r>
            <a:r>
              <a:rPr lang="en-US" sz="6400" dirty="0" err="1">
                <a:solidFill>
                  <a:schemeClr val="tx1"/>
                </a:solidFill>
                <a:latin typeface="Times New Roman" panose="02020603050405020304" pitchFamily="18" charset="0"/>
                <a:cs typeface="Times New Roman" panose="02020603050405020304" pitchFamily="18" charset="0"/>
              </a:rPr>
              <a:t>Vikramapura</a:t>
            </a:r>
            <a:r>
              <a:rPr lang="en-US" sz="6400" dirty="0">
                <a:solidFill>
                  <a:schemeClr val="tx1"/>
                </a:solidFill>
                <a:latin typeface="Times New Roman" panose="02020603050405020304" pitchFamily="18" charset="0"/>
                <a:cs typeface="Times New Roman" panose="02020603050405020304" pitchFamily="18" charset="0"/>
              </a:rPr>
              <a:t> and the other in West Bengal at </a:t>
            </a:r>
            <a:r>
              <a:rPr lang="en-US" sz="6400" dirty="0" err="1">
                <a:solidFill>
                  <a:schemeClr val="tx1"/>
                </a:solidFill>
                <a:latin typeface="Times New Roman" panose="02020603050405020304" pitchFamily="18" charset="0"/>
                <a:cs typeface="Times New Roman" panose="02020603050405020304" pitchFamily="18" charset="0"/>
              </a:rPr>
              <a:t>Vijayapuri</a:t>
            </a:r>
            <a:r>
              <a:rPr lang="en-US" sz="6400" dirty="0">
                <a:solidFill>
                  <a:schemeClr val="tx1"/>
                </a:solidFill>
                <a:latin typeface="Times New Roman" panose="02020603050405020304" pitchFamily="18" charset="0"/>
                <a:cs typeface="Times New Roman" panose="02020603050405020304" pitchFamily="18" charset="0"/>
              </a:rPr>
              <a:t>.</a:t>
            </a:r>
          </a:p>
          <a:p>
            <a:pPr marL="0" indent="0">
              <a:buNone/>
            </a:pPr>
            <a:endParaRPr lang="en-US" dirty="0"/>
          </a:p>
        </p:txBody>
      </p:sp>
      <p:sp>
        <p:nvSpPr>
          <p:cNvPr id="4" name="AutoShape 2" descr="Vijayasen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6388" name="Picture 4" descr="Vijayasen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72175" y="2160589"/>
            <a:ext cx="3586690" cy="315436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2938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3200" b="1" dirty="0" smtClean="0">
                <a:solidFill>
                  <a:srgbClr val="C00000"/>
                </a:solidFill>
                <a:latin typeface="Times New Roman" panose="02020603050405020304" pitchFamily="18" charset="0"/>
                <a:cs typeface="Times New Roman" panose="02020603050405020304" pitchFamily="18" charset="0"/>
              </a:rPr>
              <a:t/>
            </a:r>
            <a:br>
              <a:rPr lang="en-US" sz="3200" b="1" dirty="0" smtClean="0">
                <a:solidFill>
                  <a:srgbClr val="C00000"/>
                </a:solidFill>
                <a:latin typeface="Times New Roman" panose="02020603050405020304" pitchFamily="18" charset="0"/>
                <a:cs typeface="Times New Roman" panose="02020603050405020304" pitchFamily="18" charset="0"/>
              </a:rPr>
            </a:br>
            <a:r>
              <a:rPr lang="en-US" sz="3200" b="1" dirty="0" err="1" smtClean="0">
                <a:solidFill>
                  <a:srgbClr val="C00000"/>
                </a:solidFill>
                <a:latin typeface="Times New Roman" panose="02020603050405020304" pitchFamily="18" charset="0"/>
                <a:cs typeface="Times New Roman" panose="02020603050405020304" pitchFamily="18" charset="0"/>
              </a:rPr>
              <a:t>Ballalasena</a:t>
            </a:r>
            <a:endParaRPr lang="en-US" sz="3200" b="1" dirty="0">
              <a:solidFill>
                <a:srgbClr val="C00000"/>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77334" y="2004449"/>
            <a:ext cx="5251979" cy="4176970"/>
          </a:xfrm>
        </p:spPr>
        <p:txBody>
          <a:bodyPr>
            <a:normAutofit fontScale="92500" lnSpcReduction="20000"/>
          </a:bodyPr>
          <a:lstStyle/>
          <a:p>
            <a:pPr algn="just">
              <a:lnSpc>
                <a:spcPct val="80000"/>
              </a:lnSpc>
              <a:spcBef>
                <a:spcPts val="0"/>
              </a:spcBef>
            </a:pPr>
            <a:r>
              <a:rPr lang="en-US" sz="1900" dirty="0" err="1">
                <a:solidFill>
                  <a:schemeClr val="tx1"/>
                </a:solidFill>
                <a:latin typeface="Times New Roman" panose="02020603050405020304" pitchFamily="18" charset="0"/>
                <a:cs typeface="Times New Roman" panose="02020603050405020304" pitchFamily="18" charset="0"/>
              </a:rPr>
              <a:t>Ballatasena</a:t>
            </a:r>
            <a:r>
              <a:rPr lang="en-US" sz="1900" dirty="0">
                <a:solidFill>
                  <a:schemeClr val="tx1"/>
                </a:solidFill>
                <a:latin typeface="Times New Roman" panose="02020603050405020304" pitchFamily="18" charset="0"/>
                <a:cs typeface="Times New Roman" panose="02020603050405020304" pitchFamily="18" charset="0"/>
              </a:rPr>
              <a:t>, the son of </a:t>
            </a:r>
            <a:r>
              <a:rPr lang="en-US" sz="1900" dirty="0" err="1">
                <a:solidFill>
                  <a:schemeClr val="tx1"/>
                </a:solidFill>
                <a:latin typeface="Times New Roman" panose="02020603050405020304" pitchFamily="18" charset="0"/>
                <a:cs typeface="Times New Roman" panose="02020603050405020304" pitchFamily="18" charset="0"/>
              </a:rPr>
              <a:t>Vijayasena</a:t>
            </a:r>
            <a:r>
              <a:rPr lang="en-US" sz="1900" dirty="0">
                <a:solidFill>
                  <a:schemeClr val="tx1"/>
                </a:solidFill>
                <a:latin typeface="Times New Roman" panose="02020603050405020304" pitchFamily="18" charset="0"/>
                <a:cs typeface="Times New Roman" panose="02020603050405020304" pitchFamily="18" charset="0"/>
              </a:rPr>
              <a:t>, succeeded his father. The dominions he had inherited from his father were kept intact during his generally quiet reign. </a:t>
            </a:r>
            <a:r>
              <a:rPr lang="en-US" sz="1900" dirty="0" err="1">
                <a:solidFill>
                  <a:schemeClr val="tx1"/>
                </a:solidFill>
                <a:latin typeface="Times New Roman" panose="02020603050405020304" pitchFamily="18" charset="0"/>
                <a:cs typeface="Times New Roman" panose="02020603050405020304" pitchFamily="18" charset="0"/>
              </a:rPr>
              <a:t>Ballal</a:t>
            </a:r>
            <a:r>
              <a:rPr lang="en-US" sz="1900" dirty="0">
                <a:solidFill>
                  <a:schemeClr val="tx1"/>
                </a:solidFill>
                <a:latin typeface="Times New Roman" panose="02020603050405020304" pitchFamily="18" charset="0"/>
                <a:cs typeface="Times New Roman" panose="02020603050405020304" pitchFamily="18" charset="0"/>
              </a:rPr>
              <a:t> </a:t>
            </a:r>
            <a:r>
              <a:rPr lang="en-US" sz="1900" dirty="0" err="1">
                <a:solidFill>
                  <a:schemeClr val="tx1"/>
                </a:solidFill>
                <a:latin typeface="Times New Roman" panose="02020603050405020304" pitchFamily="18" charset="0"/>
                <a:cs typeface="Times New Roman" panose="02020603050405020304" pitchFamily="18" charset="0"/>
              </a:rPr>
              <a:t>Sena</a:t>
            </a:r>
            <a:r>
              <a:rPr lang="en-US" sz="1900" dirty="0">
                <a:solidFill>
                  <a:schemeClr val="tx1"/>
                </a:solidFill>
                <a:latin typeface="Times New Roman" panose="02020603050405020304" pitchFamily="18" charset="0"/>
                <a:cs typeface="Times New Roman" panose="02020603050405020304" pitchFamily="18" charset="0"/>
              </a:rPr>
              <a:t> conquered Gaur from the Pala, became the ruler of the Bengal Delta, and made </a:t>
            </a:r>
            <a:r>
              <a:rPr lang="en-US" sz="1900" dirty="0" err="1">
                <a:solidFill>
                  <a:schemeClr val="tx1"/>
                </a:solidFill>
                <a:latin typeface="Times New Roman" panose="02020603050405020304" pitchFamily="18" charset="0"/>
                <a:cs typeface="Times New Roman" panose="02020603050405020304" pitchFamily="18" charset="0"/>
              </a:rPr>
              <a:t>Nabadwip</a:t>
            </a:r>
            <a:r>
              <a:rPr lang="en-US" sz="1900" dirty="0">
                <a:solidFill>
                  <a:schemeClr val="tx1"/>
                </a:solidFill>
                <a:latin typeface="Times New Roman" panose="02020603050405020304" pitchFamily="18" charset="0"/>
                <a:cs typeface="Times New Roman" panose="02020603050405020304" pitchFamily="18" charset="0"/>
              </a:rPr>
              <a:t> the capital as well. </a:t>
            </a:r>
            <a:r>
              <a:rPr lang="en-US" sz="1900" dirty="0" err="1">
                <a:solidFill>
                  <a:schemeClr val="tx1"/>
                </a:solidFill>
                <a:latin typeface="Times New Roman" panose="02020603050405020304" pitchFamily="18" charset="0"/>
                <a:cs typeface="Times New Roman" panose="02020603050405020304" pitchFamily="18" charset="0"/>
              </a:rPr>
              <a:t>Lakshman</a:t>
            </a:r>
            <a:r>
              <a:rPr lang="en-US" sz="1900" dirty="0">
                <a:solidFill>
                  <a:schemeClr val="tx1"/>
                </a:solidFill>
                <a:latin typeface="Times New Roman" panose="02020603050405020304" pitchFamily="18" charset="0"/>
                <a:cs typeface="Times New Roman" panose="02020603050405020304" pitchFamily="18" charset="0"/>
              </a:rPr>
              <a:t> Sen succeeded </a:t>
            </a:r>
            <a:r>
              <a:rPr lang="en-US" sz="1900" dirty="0" err="1">
                <a:solidFill>
                  <a:schemeClr val="tx1"/>
                </a:solidFill>
                <a:latin typeface="Times New Roman" panose="02020603050405020304" pitchFamily="18" charset="0"/>
                <a:cs typeface="Times New Roman" panose="02020603050405020304" pitchFamily="18" charset="0"/>
              </a:rPr>
              <a:t>Ballal</a:t>
            </a:r>
            <a:r>
              <a:rPr lang="en-US" sz="1900" dirty="0">
                <a:solidFill>
                  <a:schemeClr val="tx1"/>
                </a:solidFill>
                <a:latin typeface="Times New Roman" panose="02020603050405020304" pitchFamily="18" charset="0"/>
                <a:cs typeface="Times New Roman" panose="02020603050405020304" pitchFamily="18" charset="0"/>
              </a:rPr>
              <a:t> </a:t>
            </a:r>
            <a:r>
              <a:rPr lang="en-US" sz="1900" dirty="0" err="1">
                <a:solidFill>
                  <a:schemeClr val="tx1"/>
                </a:solidFill>
                <a:latin typeface="Times New Roman" panose="02020603050405020304" pitchFamily="18" charset="0"/>
                <a:cs typeface="Times New Roman" panose="02020603050405020304" pitchFamily="18" charset="0"/>
              </a:rPr>
              <a:t>Sena</a:t>
            </a:r>
            <a:r>
              <a:rPr lang="en-US" sz="1900" dirty="0">
                <a:solidFill>
                  <a:schemeClr val="tx1"/>
                </a:solidFill>
                <a:latin typeface="Times New Roman" panose="02020603050405020304" pitchFamily="18" charset="0"/>
                <a:cs typeface="Times New Roman" panose="02020603050405020304" pitchFamily="18" charset="0"/>
              </a:rPr>
              <a:t> in 1179, ruled Bengal for approximately 20 years, and expanded the </a:t>
            </a:r>
            <a:r>
              <a:rPr lang="en-US" sz="1900" dirty="0" err="1">
                <a:solidFill>
                  <a:schemeClr val="tx1"/>
                </a:solidFill>
                <a:latin typeface="Times New Roman" panose="02020603050405020304" pitchFamily="18" charset="0"/>
                <a:cs typeface="Times New Roman" panose="02020603050405020304" pitchFamily="18" charset="0"/>
              </a:rPr>
              <a:t>Sena</a:t>
            </a:r>
            <a:r>
              <a:rPr lang="en-US" sz="1900" dirty="0">
                <a:solidFill>
                  <a:schemeClr val="tx1"/>
                </a:solidFill>
                <a:latin typeface="Times New Roman" panose="02020603050405020304" pitchFamily="18" charset="0"/>
                <a:cs typeface="Times New Roman" panose="02020603050405020304" pitchFamily="18" charset="0"/>
              </a:rPr>
              <a:t> Empire to Assam, Odisha, Bihar, and probably Varanasi. In 1203–1204 AD, the Turkic general </a:t>
            </a:r>
            <a:r>
              <a:rPr lang="en-US" sz="1900" dirty="0" err="1">
                <a:solidFill>
                  <a:schemeClr val="tx1"/>
                </a:solidFill>
                <a:latin typeface="Times New Roman" panose="02020603050405020304" pitchFamily="18" charset="0"/>
                <a:cs typeface="Times New Roman" panose="02020603050405020304" pitchFamily="18" charset="0"/>
              </a:rPr>
              <a:t>Bakhtiyar</a:t>
            </a:r>
            <a:r>
              <a:rPr lang="en-US" sz="1900" dirty="0">
                <a:solidFill>
                  <a:schemeClr val="tx1"/>
                </a:solidFill>
                <a:latin typeface="Times New Roman" panose="02020603050405020304" pitchFamily="18" charset="0"/>
                <a:cs typeface="Times New Roman" panose="02020603050405020304" pitchFamily="18" charset="0"/>
              </a:rPr>
              <a:t> </a:t>
            </a:r>
            <a:r>
              <a:rPr lang="en-US" sz="1900" dirty="0" err="1">
                <a:solidFill>
                  <a:schemeClr val="tx1"/>
                </a:solidFill>
                <a:latin typeface="Times New Roman" panose="02020603050405020304" pitchFamily="18" charset="0"/>
                <a:cs typeface="Times New Roman" panose="02020603050405020304" pitchFamily="18" charset="0"/>
              </a:rPr>
              <a:t>Khilji</a:t>
            </a:r>
            <a:r>
              <a:rPr lang="en-US" sz="1900" dirty="0">
                <a:solidFill>
                  <a:schemeClr val="tx1"/>
                </a:solidFill>
                <a:latin typeface="Times New Roman" panose="02020603050405020304" pitchFamily="18" charset="0"/>
                <a:cs typeface="Times New Roman" panose="02020603050405020304" pitchFamily="18" charset="0"/>
              </a:rPr>
              <a:t> attacked </a:t>
            </a:r>
            <a:r>
              <a:rPr lang="en-US" sz="1900" dirty="0" err="1">
                <a:solidFill>
                  <a:schemeClr val="tx1"/>
                </a:solidFill>
                <a:latin typeface="Times New Roman" panose="02020603050405020304" pitchFamily="18" charset="0"/>
                <a:cs typeface="Times New Roman" panose="02020603050405020304" pitchFamily="18" charset="0"/>
              </a:rPr>
              <a:t>Nabadwip</a:t>
            </a:r>
            <a:r>
              <a:rPr lang="en-US" sz="1900" dirty="0">
                <a:solidFill>
                  <a:schemeClr val="tx1"/>
                </a:solidFill>
                <a:latin typeface="Times New Roman" panose="02020603050405020304" pitchFamily="18" charset="0"/>
                <a:cs typeface="Times New Roman" panose="02020603050405020304" pitchFamily="18" charset="0"/>
              </a:rPr>
              <a:t>. </a:t>
            </a:r>
            <a:r>
              <a:rPr lang="en-US" sz="1900" dirty="0" err="1">
                <a:solidFill>
                  <a:schemeClr val="tx1"/>
                </a:solidFill>
                <a:latin typeface="Times New Roman" panose="02020603050405020304" pitchFamily="18" charset="0"/>
                <a:cs typeface="Times New Roman" panose="02020603050405020304" pitchFamily="18" charset="0"/>
              </a:rPr>
              <a:t>Khilji</a:t>
            </a:r>
            <a:r>
              <a:rPr lang="en-US" sz="1900" dirty="0">
                <a:solidFill>
                  <a:schemeClr val="tx1"/>
                </a:solidFill>
                <a:latin typeface="Times New Roman" panose="02020603050405020304" pitchFamily="18" charset="0"/>
                <a:cs typeface="Times New Roman" panose="02020603050405020304" pitchFamily="18" charset="0"/>
              </a:rPr>
              <a:t> defeated </a:t>
            </a:r>
            <a:r>
              <a:rPr lang="en-US" sz="1900" dirty="0" err="1">
                <a:solidFill>
                  <a:schemeClr val="tx1"/>
                </a:solidFill>
                <a:latin typeface="Times New Roman" panose="02020603050405020304" pitchFamily="18" charset="0"/>
                <a:cs typeface="Times New Roman" panose="02020603050405020304" pitchFamily="18" charset="0"/>
              </a:rPr>
              <a:t>Lakshman</a:t>
            </a:r>
            <a:r>
              <a:rPr lang="en-US" sz="1900" dirty="0">
                <a:solidFill>
                  <a:schemeClr val="tx1"/>
                </a:solidFill>
                <a:latin typeface="Times New Roman" panose="02020603050405020304" pitchFamily="18" charset="0"/>
                <a:cs typeface="Times New Roman" panose="02020603050405020304" pitchFamily="18" charset="0"/>
              </a:rPr>
              <a:t> Sen and captured northwest Bengal - although Eastern Bengal remained under </a:t>
            </a:r>
            <a:r>
              <a:rPr lang="en-US" sz="1900" dirty="0" err="1">
                <a:solidFill>
                  <a:schemeClr val="tx1"/>
                </a:solidFill>
                <a:latin typeface="Times New Roman" panose="02020603050405020304" pitchFamily="18" charset="0"/>
                <a:cs typeface="Times New Roman" panose="02020603050405020304" pitchFamily="18" charset="0"/>
              </a:rPr>
              <a:t>Sena</a:t>
            </a:r>
            <a:r>
              <a:rPr lang="en-US" sz="1900" dirty="0">
                <a:solidFill>
                  <a:schemeClr val="tx1"/>
                </a:solidFill>
                <a:latin typeface="Times New Roman" panose="02020603050405020304" pitchFamily="18" charset="0"/>
                <a:cs typeface="Times New Roman" panose="02020603050405020304" pitchFamily="18" charset="0"/>
              </a:rPr>
              <a:t> control. </a:t>
            </a:r>
          </a:p>
          <a:p>
            <a:pPr algn="just">
              <a:lnSpc>
                <a:spcPct val="80000"/>
              </a:lnSpc>
              <a:spcBef>
                <a:spcPts val="0"/>
              </a:spcBef>
            </a:pPr>
            <a:r>
              <a:rPr lang="en-US" sz="1900" dirty="0">
                <a:solidFill>
                  <a:schemeClr val="tx1"/>
                </a:solidFill>
                <a:latin typeface="Times New Roman" panose="02020603050405020304" pitchFamily="18" charset="0"/>
                <a:cs typeface="Times New Roman" panose="02020603050405020304" pitchFamily="18" charset="0"/>
              </a:rPr>
              <a:t>According to a </a:t>
            </a:r>
            <a:r>
              <a:rPr lang="en-US" sz="1900" dirty="0" err="1">
                <a:solidFill>
                  <a:schemeClr val="tx1"/>
                </a:solidFill>
                <a:latin typeface="Times New Roman" panose="02020603050405020304" pitchFamily="18" charset="0"/>
                <a:cs typeface="Times New Roman" panose="02020603050405020304" pitchFamily="18" charset="0"/>
              </a:rPr>
              <a:t>Sena</a:t>
            </a:r>
            <a:r>
              <a:rPr lang="en-US" sz="1900" dirty="0">
                <a:solidFill>
                  <a:schemeClr val="tx1"/>
                </a:solidFill>
                <a:latin typeface="Times New Roman" panose="02020603050405020304" pitchFamily="18" charset="0"/>
                <a:cs typeface="Times New Roman" panose="02020603050405020304" pitchFamily="18" charset="0"/>
              </a:rPr>
              <a:t> epigraph, </a:t>
            </a:r>
            <a:r>
              <a:rPr lang="en-US" sz="1900" dirty="0" err="1">
                <a:solidFill>
                  <a:schemeClr val="tx1"/>
                </a:solidFill>
                <a:latin typeface="Times New Roman" panose="02020603050405020304" pitchFamily="18" charset="0"/>
                <a:cs typeface="Times New Roman" panose="02020603050405020304" pitchFamily="18" charset="0"/>
              </a:rPr>
              <a:t>Ballala</a:t>
            </a:r>
            <a:r>
              <a:rPr lang="en-US" sz="1900" dirty="0">
                <a:solidFill>
                  <a:schemeClr val="tx1"/>
                </a:solidFill>
                <a:latin typeface="Times New Roman" panose="02020603050405020304" pitchFamily="18" charset="0"/>
                <a:cs typeface="Times New Roman" panose="02020603050405020304" pitchFamily="18" charset="0"/>
              </a:rPr>
              <a:t> was an author. He wrote </a:t>
            </a:r>
            <a:r>
              <a:rPr lang="en-US" sz="1900" dirty="0" err="1">
                <a:solidFill>
                  <a:schemeClr val="tx1"/>
                </a:solidFill>
                <a:latin typeface="Times New Roman" panose="02020603050405020304" pitchFamily="18" charset="0"/>
                <a:cs typeface="Times New Roman" panose="02020603050405020304" pitchFamily="18" charset="0"/>
              </a:rPr>
              <a:t>Danasagara</a:t>
            </a:r>
            <a:r>
              <a:rPr lang="en-US" sz="1900" dirty="0">
                <a:solidFill>
                  <a:schemeClr val="tx1"/>
                </a:solidFill>
                <a:latin typeface="Times New Roman" panose="02020603050405020304" pitchFamily="18" charset="0"/>
                <a:cs typeface="Times New Roman" panose="02020603050405020304" pitchFamily="18" charset="0"/>
              </a:rPr>
              <a:t> in 1168. In 1169, he started but did not finish writing </a:t>
            </a:r>
            <a:r>
              <a:rPr lang="en-US" sz="1900" dirty="0" err="1">
                <a:solidFill>
                  <a:schemeClr val="tx1"/>
                </a:solidFill>
                <a:latin typeface="Times New Roman" panose="02020603050405020304" pitchFamily="18" charset="0"/>
                <a:cs typeface="Times New Roman" panose="02020603050405020304" pitchFamily="18" charset="0"/>
              </a:rPr>
              <a:t>Adbhutasagara</a:t>
            </a:r>
            <a:r>
              <a:rPr lang="en-US" sz="1900" dirty="0">
                <a:solidFill>
                  <a:schemeClr val="tx1"/>
                </a:solidFill>
                <a:latin typeface="Times New Roman" panose="02020603050405020304" pitchFamily="18" charset="0"/>
                <a:cs typeface="Times New Roman" panose="02020603050405020304" pitchFamily="18" charset="0"/>
              </a:rPr>
              <a:t>. In </a:t>
            </a:r>
            <a:r>
              <a:rPr lang="en-US" sz="1900" dirty="0" err="1">
                <a:solidFill>
                  <a:schemeClr val="tx1"/>
                </a:solidFill>
                <a:latin typeface="Times New Roman" panose="02020603050405020304" pitchFamily="18" charset="0"/>
                <a:cs typeface="Times New Roman" panose="02020603050405020304" pitchFamily="18" charset="0"/>
              </a:rPr>
              <a:t>Adbhutasagara</a:t>
            </a:r>
            <a:r>
              <a:rPr lang="en-US" sz="1900" dirty="0">
                <a:solidFill>
                  <a:schemeClr val="tx1"/>
                </a:solidFill>
                <a:latin typeface="Times New Roman" panose="02020603050405020304" pitchFamily="18" charset="0"/>
                <a:cs typeface="Times New Roman" panose="02020603050405020304" pitchFamily="18" charset="0"/>
              </a:rPr>
              <a:t>, it was mentioned that </a:t>
            </a:r>
            <a:r>
              <a:rPr lang="en-US" sz="1900" dirty="0" err="1">
                <a:solidFill>
                  <a:schemeClr val="tx1"/>
                </a:solidFill>
                <a:latin typeface="Times New Roman" panose="02020603050405020304" pitchFamily="18" charset="0"/>
                <a:cs typeface="Times New Roman" panose="02020603050405020304" pitchFamily="18" charset="0"/>
              </a:rPr>
              <a:t>Ballala</a:t>
            </a:r>
            <a:r>
              <a:rPr lang="en-US" sz="1900" dirty="0">
                <a:solidFill>
                  <a:schemeClr val="tx1"/>
                </a:solidFill>
                <a:latin typeface="Times New Roman" panose="02020603050405020304" pitchFamily="18" charset="0"/>
                <a:cs typeface="Times New Roman" panose="02020603050405020304" pitchFamily="18" charset="0"/>
              </a:rPr>
              <a:t> </a:t>
            </a:r>
            <a:r>
              <a:rPr lang="en-US" sz="1900" dirty="0" err="1">
                <a:solidFill>
                  <a:schemeClr val="tx1"/>
                </a:solidFill>
                <a:latin typeface="Times New Roman" panose="02020603050405020304" pitchFamily="18" charset="0"/>
                <a:cs typeface="Times New Roman" panose="02020603050405020304" pitchFamily="18" charset="0"/>
              </a:rPr>
              <a:t>Sena</a:t>
            </a:r>
            <a:r>
              <a:rPr lang="en-US" sz="1900" dirty="0">
                <a:solidFill>
                  <a:schemeClr val="tx1"/>
                </a:solidFill>
                <a:latin typeface="Times New Roman" panose="02020603050405020304" pitchFamily="18" charset="0"/>
                <a:cs typeface="Times New Roman" panose="02020603050405020304" pitchFamily="18" charset="0"/>
              </a:rPr>
              <a:t> conquered Mithila while </a:t>
            </a:r>
            <a:r>
              <a:rPr lang="en-US" sz="1900" dirty="0" err="1">
                <a:solidFill>
                  <a:schemeClr val="tx1"/>
                </a:solidFill>
                <a:latin typeface="Times New Roman" panose="02020603050405020304" pitchFamily="18" charset="0"/>
                <a:cs typeface="Times New Roman" panose="02020603050405020304" pitchFamily="18" charset="0"/>
              </a:rPr>
              <a:t>Vijaya</a:t>
            </a:r>
            <a:r>
              <a:rPr lang="en-US" sz="1900" dirty="0">
                <a:solidFill>
                  <a:schemeClr val="tx1"/>
                </a:solidFill>
                <a:latin typeface="Times New Roman" panose="02020603050405020304" pitchFamily="18" charset="0"/>
                <a:cs typeface="Times New Roman" panose="02020603050405020304" pitchFamily="18" charset="0"/>
              </a:rPr>
              <a:t> </a:t>
            </a:r>
            <a:r>
              <a:rPr lang="en-US" sz="1900" dirty="0" err="1">
                <a:solidFill>
                  <a:schemeClr val="tx1"/>
                </a:solidFill>
                <a:latin typeface="Times New Roman" panose="02020603050405020304" pitchFamily="18" charset="0"/>
                <a:cs typeface="Times New Roman" panose="02020603050405020304" pitchFamily="18" charset="0"/>
              </a:rPr>
              <a:t>Sena</a:t>
            </a:r>
            <a:r>
              <a:rPr lang="en-US" sz="1900" dirty="0">
                <a:solidFill>
                  <a:schemeClr val="tx1"/>
                </a:solidFill>
                <a:latin typeface="Times New Roman" panose="02020603050405020304" pitchFamily="18" charset="0"/>
                <a:cs typeface="Times New Roman" panose="02020603050405020304" pitchFamily="18" charset="0"/>
              </a:rPr>
              <a:t> was still alive. The first is a thorough study of portents and omens, while the second is astronomy. Besides he introduced the practice of </a:t>
            </a:r>
            <a:r>
              <a:rPr lang="en-US" sz="1900" dirty="0" err="1">
                <a:solidFill>
                  <a:schemeClr val="tx1"/>
                </a:solidFill>
                <a:latin typeface="Times New Roman" panose="02020603050405020304" pitchFamily="18" charset="0"/>
                <a:cs typeface="Times New Roman" panose="02020603050405020304" pitchFamily="18" charset="0"/>
              </a:rPr>
              <a:t>Kulinism</a:t>
            </a:r>
            <a:r>
              <a:rPr lang="en-US" sz="1900" dirty="0">
                <a:solidFill>
                  <a:schemeClr val="tx1"/>
                </a:solidFill>
                <a:latin typeface="Times New Roman" panose="02020603050405020304" pitchFamily="18" charset="0"/>
                <a:cs typeface="Times New Roman" panose="02020603050405020304" pitchFamily="18" charset="0"/>
              </a:rPr>
              <a:t>.</a:t>
            </a:r>
          </a:p>
          <a:p>
            <a:endParaRPr lang="en-US" dirty="0"/>
          </a:p>
          <a:p>
            <a:endParaRPr lang="en-US" dirty="0"/>
          </a:p>
        </p:txBody>
      </p:sp>
      <p:pic>
        <p:nvPicPr>
          <p:cNvPr id="17410" name="Picture 2" descr="Ballal Dhipi ~ Mound of Ballal Sen | Rangan Datt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29313" y="1930399"/>
            <a:ext cx="3614737" cy="194038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7412" name="Picture 4" descr="Ballal Dhipi: The ruins of the Sena Dynasty – The Tram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29313" y="4092934"/>
            <a:ext cx="3614737" cy="179228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1797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sz="3200" b="1" dirty="0" smtClean="0">
                <a:solidFill>
                  <a:srgbClr val="C00000"/>
                </a:solidFill>
                <a:latin typeface="Times New Roman" panose="02020603050405020304" pitchFamily="18" charset="0"/>
                <a:cs typeface="Times New Roman" panose="02020603050405020304" pitchFamily="18" charset="0"/>
              </a:rPr>
              <a:t/>
            </a:r>
            <a:br>
              <a:rPr lang="en-US" sz="3200" b="1" dirty="0" smtClean="0">
                <a:solidFill>
                  <a:srgbClr val="C00000"/>
                </a:solidFill>
                <a:latin typeface="Times New Roman" panose="02020603050405020304" pitchFamily="18" charset="0"/>
                <a:cs typeface="Times New Roman" panose="02020603050405020304" pitchFamily="18" charset="0"/>
              </a:rPr>
            </a:br>
            <a:r>
              <a:rPr lang="en-US" sz="3200" b="1" dirty="0" smtClean="0">
                <a:solidFill>
                  <a:srgbClr val="C00000"/>
                </a:solidFill>
                <a:latin typeface="Times New Roman" panose="02020603050405020304" pitchFamily="18" charset="0"/>
                <a:cs typeface="Times New Roman" panose="02020603050405020304" pitchFamily="18" charset="0"/>
              </a:rPr>
              <a:t>LAKSHMANASENA</a:t>
            </a:r>
            <a:r>
              <a:rPr lang="en-US" b="1" dirty="0">
                <a:solidFill>
                  <a:schemeClr val="tx1"/>
                </a:solidFill>
                <a:latin typeface="Times New Roman" panose="02020603050405020304" pitchFamily="18" charset="0"/>
                <a:cs typeface="Times New Roman" panose="02020603050405020304" pitchFamily="18" charset="0"/>
              </a:rPr>
              <a:t/>
            </a:r>
            <a:br>
              <a:rPr lang="en-US" b="1" dirty="0">
                <a:solidFill>
                  <a:schemeClr val="tx1"/>
                </a:solidFill>
                <a:latin typeface="Times New Roman" panose="02020603050405020304" pitchFamily="18" charset="0"/>
                <a:cs typeface="Times New Roman" panose="02020603050405020304" pitchFamily="18" charset="0"/>
              </a:rPr>
            </a:br>
            <a:endParaRPr lang="en-US" dirty="0"/>
          </a:p>
        </p:txBody>
      </p:sp>
      <p:sp>
        <p:nvSpPr>
          <p:cNvPr id="3" name="Content Placeholder 2"/>
          <p:cNvSpPr>
            <a:spLocks noGrp="1"/>
          </p:cNvSpPr>
          <p:nvPr>
            <p:ph idx="1"/>
          </p:nvPr>
        </p:nvSpPr>
        <p:spPr>
          <a:xfrm>
            <a:off x="677334" y="2716212"/>
            <a:ext cx="5913966" cy="3726787"/>
          </a:xfrm>
        </p:spPr>
        <p:txBody>
          <a:bodyPr>
            <a:noAutofit/>
          </a:bodyPr>
          <a:lstStyle/>
          <a:p>
            <a:pPr algn="just">
              <a:lnSpc>
                <a:spcPct val="70000"/>
              </a:lnSpc>
              <a:spcBef>
                <a:spcPts val="0"/>
              </a:spcBef>
            </a:pPr>
            <a:r>
              <a:rPr lang="en-US" dirty="0">
                <a:solidFill>
                  <a:schemeClr val="tx1"/>
                </a:solidFill>
                <a:latin typeface="Times New Roman" panose="02020603050405020304" pitchFamily="18" charset="0"/>
                <a:cs typeface="Times New Roman" panose="02020603050405020304" pitchFamily="18" charset="0"/>
              </a:rPr>
              <a:t>Lakshmana </a:t>
            </a:r>
            <a:r>
              <a:rPr lang="en-US" dirty="0" err="1">
                <a:solidFill>
                  <a:schemeClr val="tx1"/>
                </a:solidFill>
                <a:latin typeface="Times New Roman" panose="02020603050405020304" pitchFamily="18" charset="0"/>
                <a:cs typeface="Times New Roman" panose="02020603050405020304" pitchFamily="18" charset="0"/>
              </a:rPr>
              <a:t>Sena</a:t>
            </a:r>
            <a:r>
              <a:rPr lang="en-US" dirty="0">
                <a:solidFill>
                  <a:schemeClr val="tx1"/>
                </a:solidFill>
                <a:latin typeface="Times New Roman" panose="02020603050405020304" pitchFamily="18" charset="0"/>
                <a:cs typeface="Times New Roman" panose="02020603050405020304" pitchFamily="18" charset="0"/>
              </a:rPr>
              <a:t> (Bengali: </a:t>
            </a:r>
            <a:r>
              <a:rPr lang="en-US" dirty="0" err="1">
                <a:solidFill>
                  <a:schemeClr val="tx1"/>
                </a:solidFill>
                <a:latin typeface="Times New Roman" panose="02020603050405020304" pitchFamily="18" charset="0"/>
                <a:cs typeface="Times New Roman" panose="02020603050405020304" pitchFamily="18" charset="0"/>
              </a:rPr>
              <a:t>লক্ষ্মণ</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সেন</a:t>
            </a:r>
            <a:r>
              <a:rPr lang="en-US" dirty="0">
                <a:solidFill>
                  <a:schemeClr val="tx1"/>
                </a:solidFill>
                <a:latin typeface="Times New Roman" panose="02020603050405020304" pitchFamily="18" charset="0"/>
                <a:cs typeface="Times New Roman" panose="02020603050405020304" pitchFamily="18" charset="0"/>
              </a:rPr>
              <a:t>; reign: 1178–1206), also called </a:t>
            </a:r>
            <a:r>
              <a:rPr lang="en-US" dirty="0" err="1">
                <a:solidFill>
                  <a:schemeClr val="tx1"/>
                </a:solidFill>
                <a:latin typeface="Times New Roman" panose="02020603050405020304" pitchFamily="18" charset="0"/>
                <a:cs typeface="Times New Roman" panose="02020603050405020304" pitchFamily="18" charset="0"/>
              </a:rPr>
              <a:t>Lakshman</a:t>
            </a:r>
            <a:r>
              <a:rPr lang="en-US" dirty="0">
                <a:solidFill>
                  <a:schemeClr val="tx1"/>
                </a:solidFill>
                <a:latin typeface="Times New Roman" panose="02020603050405020304" pitchFamily="18" charset="0"/>
                <a:cs typeface="Times New Roman" panose="02020603050405020304" pitchFamily="18" charset="0"/>
              </a:rPr>
              <a:t> Sen was the last king of the Sen dynasty of Bengal. His reign ended with the invasion of Muhammad bin </a:t>
            </a:r>
            <a:r>
              <a:rPr lang="en-US" dirty="0" err="1">
                <a:solidFill>
                  <a:schemeClr val="tx1"/>
                </a:solidFill>
                <a:latin typeface="Times New Roman" panose="02020603050405020304" pitchFamily="18" charset="0"/>
                <a:cs typeface="Times New Roman" panose="02020603050405020304" pitchFamily="18" charset="0"/>
              </a:rPr>
              <a:t>Bakhtiyar</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Khilji</a:t>
            </a:r>
            <a:r>
              <a:rPr lang="en-US" dirty="0">
                <a:solidFill>
                  <a:schemeClr val="tx1"/>
                </a:solidFill>
                <a:latin typeface="Times New Roman" panose="02020603050405020304" pitchFamily="18" charset="0"/>
                <a:cs typeface="Times New Roman" panose="02020603050405020304" pitchFamily="18" charset="0"/>
              </a:rPr>
              <a:t>. He ruled for about 28 years. Lakshmana </a:t>
            </a:r>
            <a:r>
              <a:rPr lang="en-US" dirty="0" err="1">
                <a:solidFill>
                  <a:schemeClr val="tx1"/>
                </a:solidFill>
                <a:latin typeface="Times New Roman" panose="02020603050405020304" pitchFamily="18" charset="0"/>
                <a:cs typeface="Times New Roman" panose="02020603050405020304" pitchFamily="18" charset="0"/>
              </a:rPr>
              <a:t>Sena</a:t>
            </a:r>
            <a:r>
              <a:rPr lang="en-US" dirty="0">
                <a:solidFill>
                  <a:schemeClr val="tx1"/>
                </a:solidFill>
                <a:latin typeface="Times New Roman" panose="02020603050405020304" pitchFamily="18" charset="0"/>
                <a:cs typeface="Times New Roman" panose="02020603050405020304" pitchFamily="18" charset="0"/>
              </a:rPr>
              <a:t> succeeded his father </a:t>
            </a:r>
            <a:r>
              <a:rPr lang="en-US" dirty="0" err="1">
                <a:solidFill>
                  <a:schemeClr val="tx1"/>
                </a:solidFill>
                <a:latin typeface="Times New Roman" panose="02020603050405020304" pitchFamily="18" charset="0"/>
                <a:cs typeface="Times New Roman" panose="02020603050405020304" pitchFamily="18" charset="0"/>
              </a:rPr>
              <a:t>Ballala</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Sena</a:t>
            </a:r>
            <a:r>
              <a:rPr lang="en-US" dirty="0">
                <a:solidFill>
                  <a:schemeClr val="tx1"/>
                </a:solidFill>
                <a:latin typeface="Times New Roman" panose="02020603050405020304" pitchFamily="18" charset="0"/>
                <a:cs typeface="Times New Roman" panose="02020603050405020304" pitchFamily="18" charset="0"/>
              </a:rPr>
              <a:t>. The history of his reign can be reconstructed from the epigraphs of his time so far discovered. Besides the writings of </a:t>
            </a:r>
            <a:r>
              <a:rPr lang="en-US" dirty="0" err="1">
                <a:solidFill>
                  <a:schemeClr val="tx1"/>
                </a:solidFill>
                <a:latin typeface="Times New Roman" panose="02020603050405020304" pitchFamily="18" charset="0"/>
                <a:cs typeface="Times New Roman" panose="02020603050405020304" pitchFamily="18" charset="0"/>
              </a:rPr>
              <a:t>Umapati</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Dhar</a:t>
            </a:r>
            <a:r>
              <a:rPr lang="en-US" dirty="0">
                <a:solidFill>
                  <a:schemeClr val="tx1"/>
                </a:solidFill>
                <a:latin typeface="Times New Roman" panose="02020603050405020304" pitchFamily="18" charset="0"/>
                <a:cs typeface="Times New Roman" panose="02020603050405020304" pitchFamily="18" charset="0"/>
              </a:rPr>
              <a:t>, Sharan and the book </a:t>
            </a:r>
            <a:r>
              <a:rPr lang="en-US" dirty="0" err="1">
                <a:solidFill>
                  <a:schemeClr val="tx1"/>
                </a:solidFill>
                <a:latin typeface="Times New Roman" panose="02020603050405020304" pitchFamily="18" charset="0"/>
                <a:cs typeface="Times New Roman" panose="02020603050405020304" pitchFamily="18" charset="0"/>
              </a:rPr>
              <a:t>Tabaqt-i-Nasiri</a:t>
            </a:r>
            <a:r>
              <a:rPr lang="en-US" dirty="0">
                <a:solidFill>
                  <a:schemeClr val="tx1"/>
                </a:solidFill>
                <a:latin typeface="Times New Roman" panose="02020603050405020304" pitchFamily="18" charset="0"/>
                <a:cs typeface="Times New Roman" panose="02020603050405020304" pitchFamily="18" charset="0"/>
              </a:rPr>
              <a:t> help collect information about him. He was the ruler of the entire Bengal. He defeated King </a:t>
            </a:r>
            <a:r>
              <a:rPr lang="en-US" dirty="0" err="1">
                <a:solidFill>
                  <a:schemeClr val="tx1"/>
                </a:solidFill>
                <a:latin typeface="Times New Roman" panose="02020603050405020304" pitchFamily="18" charset="0"/>
                <a:cs typeface="Times New Roman" panose="02020603050405020304" pitchFamily="18" charset="0"/>
              </a:rPr>
              <a:t>Jaychandra</a:t>
            </a:r>
            <a:r>
              <a:rPr lang="en-US" dirty="0">
                <a:solidFill>
                  <a:schemeClr val="tx1"/>
                </a:solidFill>
                <a:latin typeface="Times New Roman" panose="02020603050405020304" pitchFamily="18" charset="0"/>
                <a:cs typeface="Times New Roman" panose="02020603050405020304" pitchFamily="18" charset="0"/>
              </a:rPr>
              <a:t>. The capital city of his kingdom was at </a:t>
            </a:r>
            <a:r>
              <a:rPr lang="en-US" dirty="0" err="1">
                <a:solidFill>
                  <a:schemeClr val="tx1"/>
                </a:solidFill>
                <a:latin typeface="Times New Roman" panose="02020603050405020304" pitchFamily="18" charset="0"/>
                <a:cs typeface="Times New Roman" panose="02020603050405020304" pitchFamily="18" charset="0"/>
              </a:rPr>
              <a:t>Bikrampur</a:t>
            </a:r>
            <a:r>
              <a:rPr lang="en-US" dirty="0">
                <a:solidFill>
                  <a:schemeClr val="tx1"/>
                </a:solidFill>
                <a:latin typeface="Times New Roman" panose="02020603050405020304" pitchFamily="18" charset="0"/>
                <a:cs typeface="Times New Roman" panose="02020603050405020304" pitchFamily="18" charset="0"/>
              </a:rPr>
              <a:t>. He was interested in literature and wrote due part of </a:t>
            </a:r>
            <a:r>
              <a:rPr lang="en-US" dirty="0" err="1">
                <a:solidFill>
                  <a:schemeClr val="tx1"/>
                </a:solidFill>
                <a:latin typeface="Times New Roman" panose="02020603050405020304" pitchFamily="18" charset="0"/>
                <a:cs typeface="Times New Roman" panose="02020603050405020304" pitchFamily="18" charset="0"/>
              </a:rPr>
              <a:t>Adbhut</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Sagar</a:t>
            </a:r>
            <a:r>
              <a:rPr lang="en-US" dirty="0">
                <a:solidFill>
                  <a:schemeClr val="tx1"/>
                </a:solidFill>
                <a:latin typeface="Times New Roman" panose="02020603050405020304" pitchFamily="18" charset="0"/>
                <a:cs typeface="Times New Roman" panose="02020603050405020304" pitchFamily="18" charset="0"/>
              </a:rPr>
              <a:t>, a book incompletely written by his father.</a:t>
            </a:r>
          </a:p>
        </p:txBody>
      </p:sp>
      <p:pic>
        <p:nvPicPr>
          <p:cNvPr id="4" name="Picture 8" descr="Why didn't Lakshman Sen fight back when Ikhtiyar al-Din Muhammad bin  Bakhtiyar Khilji assaulted Bengal? - Quor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07101" y="1930400"/>
            <a:ext cx="2451100" cy="209391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5" name="Picture 2" descr="Sena dynasty - Wikipedi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07101" y="4241802"/>
            <a:ext cx="2451100" cy="179513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23796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3200" b="1" dirty="0" smtClean="0">
                <a:solidFill>
                  <a:srgbClr val="C00000"/>
                </a:solidFill>
                <a:latin typeface="Times New Roman" panose="02020603050405020304" pitchFamily="18" charset="0"/>
                <a:cs typeface="Times New Roman" panose="02020603050405020304" pitchFamily="18" charset="0"/>
              </a:rPr>
              <a:t>SENA ADMINISTRATION</a:t>
            </a:r>
            <a:r>
              <a:rPr lang="en-US" b="1" dirty="0"/>
              <a:t/>
            </a:r>
            <a:br>
              <a:rPr lang="en-US" b="1" dirty="0"/>
            </a:br>
            <a:endParaRPr lang="en-US" dirty="0"/>
          </a:p>
        </p:txBody>
      </p:sp>
      <p:sp>
        <p:nvSpPr>
          <p:cNvPr id="3" name="Content Placeholder 2"/>
          <p:cNvSpPr>
            <a:spLocks noGrp="1"/>
          </p:cNvSpPr>
          <p:nvPr>
            <p:ph idx="1"/>
          </p:nvPr>
        </p:nvSpPr>
        <p:spPr>
          <a:xfrm>
            <a:off x="677334" y="1270000"/>
            <a:ext cx="8596668" cy="5187950"/>
          </a:xfrm>
        </p:spPr>
        <p:txBody>
          <a:bodyPr>
            <a:noAutofit/>
          </a:bodyPr>
          <a:lstStyle/>
          <a:p>
            <a:pPr algn="just">
              <a:lnSpc>
                <a:spcPct val="70000"/>
              </a:lnSpc>
              <a:spcBef>
                <a:spcPts val="0"/>
              </a:spcBef>
            </a:pPr>
            <a:r>
              <a:rPr lang="en-US" sz="1700" dirty="0" smtClean="0">
                <a:solidFill>
                  <a:schemeClr val="tx1"/>
                </a:solidFill>
                <a:latin typeface="Times New Roman" panose="02020603050405020304" pitchFamily="18" charset="0"/>
                <a:cs typeface="Times New Roman" panose="02020603050405020304" pitchFamily="18" charset="0"/>
              </a:rPr>
              <a:t>In </a:t>
            </a:r>
            <a:r>
              <a:rPr lang="en-US" sz="1700" dirty="0">
                <a:solidFill>
                  <a:schemeClr val="tx1"/>
                </a:solidFill>
                <a:latin typeface="Times New Roman" panose="02020603050405020304" pitchFamily="18" charset="0"/>
                <a:cs typeface="Times New Roman" panose="02020603050405020304" pitchFamily="18" charset="0"/>
              </a:rPr>
              <a:t>general, the Pala system of government was maintained under the </a:t>
            </a:r>
            <a:r>
              <a:rPr lang="en-US" sz="1700" dirty="0" err="1">
                <a:solidFill>
                  <a:schemeClr val="tx1"/>
                </a:solidFill>
                <a:latin typeface="Times New Roman" panose="02020603050405020304" pitchFamily="18" charset="0"/>
                <a:cs typeface="Times New Roman" panose="02020603050405020304" pitchFamily="18" charset="0"/>
              </a:rPr>
              <a:t>Senas</a:t>
            </a:r>
            <a:r>
              <a:rPr lang="en-US" sz="1700" dirty="0">
                <a:solidFill>
                  <a:schemeClr val="tx1"/>
                </a:solidFill>
                <a:latin typeface="Times New Roman" panose="02020603050405020304" pitchFamily="18" charset="0"/>
                <a:cs typeface="Times New Roman" panose="02020603050405020304" pitchFamily="18" charset="0"/>
              </a:rPr>
              <a:t> of Bengal. Even during the </a:t>
            </a:r>
            <a:r>
              <a:rPr lang="en-US" sz="1700" dirty="0" err="1">
                <a:solidFill>
                  <a:schemeClr val="tx1"/>
                </a:solidFill>
                <a:latin typeface="Times New Roman" panose="02020603050405020304" pitchFamily="18" charset="0"/>
                <a:cs typeface="Times New Roman" panose="02020603050405020304" pitchFamily="18" charset="0"/>
              </a:rPr>
              <a:t>Senas</a:t>
            </a:r>
            <a:r>
              <a:rPr lang="en-US" sz="1700" dirty="0">
                <a:solidFill>
                  <a:schemeClr val="tx1"/>
                </a:solidFill>
                <a:latin typeface="Times New Roman" panose="02020603050405020304" pitchFamily="18" charset="0"/>
                <a:cs typeface="Times New Roman" panose="02020603050405020304" pitchFamily="18" charset="0"/>
              </a:rPr>
              <a:t>, there were still administrative divisions such as </a:t>
            </a:r>
            <a:r>
              <a:rPr lang="en-US" sz="1700" dirty="0" err="1">
                <a:solidFill>
                  <a:schemeClr val="tx1"/>
                </a:solidFill>
                <a:latin typeface="Times New Roman" panose="02020603050405020304" pitchFamily="18" charset="0"/>
                <a:cs typeface="Times New Roman" panose="02020603050405020304" pitchFamily="18" charset="0"/>
              </a:rPr>
              <a:t>Bhuktis</a:t>
            </a:r>
            <a:r>
              <a:rPr lang="en-US" sz="1700" dirty="0">
                <a:solidFill>
                  <a:schemeClr val="tx1"/>
                </a:solidFill>
                <a:latin typeface="Times New Roman" panose="02020603050405020304" pitchFamily="18" charset="0"/>
                <a:cs typeface="Times New Roman" panose="02020603050405020304" pitchFamily="18" charset="0"/>
              </a:rPr>
              <a:t>, </a:t>
            </a:r>
            <a:r>
              <a:rPr lang="en-US" sz="1700" dirty="0" err="1">
                <a:solidFill>
                  <a:schemeClr val="tx1"/>
                </a:solidFill>
                <a:latin typeface="Times New Roman" panose="02020603050405020304" pitchFamily="18" charset="0"/>
                <a:cs typeface="Times New Roman" panose="02020603050405020304" pitchFamily="18" charset="0"/>
              </a:rPr>
              <a:t>Vishayas</a:t>
            </a:r>
            <a:r>
              <a:rPr lang="en-US" sz="1700" dirty="0">
                <a:solidFill>
                  <a:schemeClr val="tx1"/>
                </a:solidFill>
                <a:latin typeface="Times New Roman" panose="02020603050405020304" pitchFamily="18" charset="0"/>
                <a:cs typeface="Times New Roman" panose="02020603050405020304" pitchFamily="18" charset="0"/>
              </a:rPr>
              <a:t>, </a:t>
            </a:r>
            <a:r>
              <a:rPr lang="en-US" sz="1700" dirty="0" err="1">
                <a:solidFill>
                  <a:schemeClr val="tx1"/>
                </a:solidFill>
                <a:latin typeface="Times New Roman" panose="02020603050405020304" pitchFamily="18" charset="0"/>
                <a:cs typeface="Times New Roman" panose="02020603050405020304" pitchFamily="18" charset="0"/>
              </a:rPr>
              <a:t>Mandals</a:t>
            </a:r>
            <a:r>
              <a:rPr lang="en-US" sz="1700" dirty="0">
                <a:solidFill>
                  <a:schemeClr val="tx1"/>
                </a:solidFill>
                <a:latin typeface="Times New Roman" panose="02020603050405020304" pitchFamily="18" charset="0"/>
                <a:cs typeface="Times New Roman" panose="02020603050405020304" pitchFamily="18" charset="0"/>
              </a:rPr>
              <a:t>, etc. </a:t>
            </a:r>
          </a:p>
          <a:p>
            <a:pPr algn="just">
              <a:lnSpc>
                <a:spcPct val="70000"/>
              </a:lnSpc>
              <a:spcBef>
                <a:spcPts val="0"/>
              </a:spcBef>
            </a:pPr>
            <a:r>
              <a:rPr lang="en-US" sz="1700" dirty="0">
                <a:solidFill>
                  <a:schemeClr val="tx1"/>
                </a:solidFill>
                <a:latin typeface="Times New Roman" panose="02020603050405020304" pitchFamily="18" charset="0"/>
                <a:cs typeface="Times New Roman" panose="02020603050405020304" pitchFamily="18" charset="0"/>
              </a:rPr>
              <a:t>The names </a:t>
            </a:r>
            <a:r>
              <a:rPr lang="en-US" sz="1700" dirty="0" err="1">
                <a:solidFill>
                  <a:schemeClr val="tx1"/>
                </a:solidFill>
                <a:latin typeface="Times New Roman" panose="02020603050405020304" pitchFamily="18" charset="0"/>
                <a:cs typeface="Times New Roman" panose="02020603050405020304" pitchFamily="18" charset="0"/>
              </a:rPr>
              <a:t>Patakas</a:t>
            </a:r>
            <a:r>
              <a:rPr lang="en-US" sz="1700" dirty="0">
                <a:solidFill>
                  <a:schemeClr val="tx1"/>
                </a:solidFill>
                <a:latin typeface="Times New Roman" panose="02020603050405020304" pitchFamily="18" charset="0"/>
                <a:cs typeface="Times New Roman" panose="02020603050405020304" pitchFamily="18" charset="0"/>
              </a:rPr>
              <a:t> and </a:t>
            </a:r>
            <a:r>
              <a:rPr lang="en-US" sz="1700" dirty="0" err="1">
                <a:solidFill>
                  <a:schemeClr val="tx1"/>
                </a:solidFill>
                <a:latin typeface="Times New Roman" panose="02020603050405020304" pitchFamily="18" charset="0"/>
                <a:cs typeface="Times New Roman" panose="02020603050405020304" pitchFamily="18" charset="0"/>
              </a:rPr>
              <a:t>Chaturakas</a:t>
            </a:r>
            <a:r>
              <a:rPr lang="en-US" sz="1700" dirty="0">
                <a:solidFill>
                  <a:schemeClr val="tx1"/>
                </a:solidFill>
                <a:latin typeface="Times New Roman" panose="02020603050405020304" pitchFamily="18" charset="0"/>
                <a:cs typeface="Times New Roman" panose="02020603050405020304" pitchFamily="18" charset="0"/>
              </a:rPr>
              <a:t>, are frequently used in inscriptions and literature from the </a:t>
            </a:r>
            <a:r>
              <a:rPr lang="en-US" sz="1700" dirty="0" err="1">
                <a:solidFill>
                  <a:schemeClr val="tx1"/>
                </a:solidFill>
                <a:latin typeface="Times New Roman" panose="02020603050405020304" pitchFamily="18" charset="0"/>
                <a:cs typeface="Times New Roman" panose="02020603050405020304" pitchFamily="18" charset="0"/>
              </a:rPr>
              <a:t>Sena</a:t>
            </a:r>
            <a:r>
              <a:rPr lang="en-US" sz="1700" dirty="0">
                <a:solidFill>
                  <a:schemeClr val="tx1"/>
                </a:solidFill>
                <a:latin typeface="Times New Roman" panose="02020603050405020304" pitchFamily="18" charset="0"/>
                <a:cs typeface="Times New Roman" panose="02020603050405020304" pitchFamily="18" charset="0"/>
              </a:rPr>
              <a:t> era.</a:t>
            </a:r>
          </a:p>
          <a:p>
            <a:pPr algn="just">
              <a:lnSpc>
                <a:spcPct val="70000"/>
              </a:lnSpc>
              <a:spcBef>
                <a:spcPts val="0"/>
              </a:spcBef>
            </a:pPr>
            <a:r>
              <a:rPr lang="en-US" sz="1700" dirty="0">
                <a:solidFill>
                  <a:schemeClr val="tx1"/>
                </a:solidFill>
                <a:latin typeface="Times New Roman" panose="02020603050405020304" pitchFamily="18" charset="0"/>
                <a:cs typeface="Times New Roman" panose="02020603050405020304" pitchFamily="18" charset="0"/>
              </a:rPr>
              <a:t>The </a:t>
            </a:r>
            <a:r>
              <a:rPr lang="en-US" sz="1700" dirty="0" err="1">
                <a:solidFill>
                  <a:schemeClr val="tx1"/>
                </a:solidFill>
                <a:latin typeface="Times New Roman" panose="02020603050405020304" pitchFamily="18" charset="0"/>
                <a:cs typeface="Times New Roman" panose="02020603050405020304" pitchFamily="18" charset="0"/>
              </a:rPr>
              <a:t>Sena</a:t>
            </a:r>
            <a:r>
              <a:rPr lang="en-US" sz="1700" dirty="0">
                <a:solidFill>
                  <a:schemeClr val="tx1"/>
                </a:solidFill>
                <a:latin typeface="Times New Roman" panose="02020603050405020304" pitchFamily="18" charset="0"/>
                <a:cs typeface="Times New Roman" panose="02020603050405020304" pitchFamily="18" charset="0"/>
              </a:rPr>
              <a:t> kings adopted King </a:t>
            </a:r>
            <a:r>
              <a:rPr lang="en-US" sz="1700" dirty="0" err="1">
                <a:solidFill>
                  <a:schemeClr val="tx1"/>
                </a:solidFill>
                <a:latin typeface="Times New Roman" panose="02020603050405020304" pitchFamily="18" charset="0"/>
                <a:cs typeface="Times New Roman" panose="02020603050405020304" pitchFamily="18" charset="0"/>
              </a:rPr>
              <a:t>Aswapati</a:t>
            </a:r>
            <a:r>
              <a:rPr lang="en-US" sz="1700" dirty="0">
                <a:solidFill>
                  <a:schemeClr val="tx1"/>
                </a:solidFill>
                <a:latin typeface="Times New Roman" panose="02020603050405020304" pitchFamily="18" charset="0"/>
                <a:cs typeface="Times New Roman" panose="02020603050405020304" pitchFamily="18" charset="0"/>
              </a:rPr>
              <a:t>, King </a:t>
            </a:r>
            <a:r>
              <a:rPr lang="en-US" sz="1700" dirty="0" err="1">
                <a:solidFill>
                  <a:schemeClr val="tx1"/>
                </a:solidFill>
                <a:latin typeface="Times New Roman" panose="02020603050405020304" pitchFamily="18" charset="0"/>
                <a:cs typeface="Times New Roman" panose="02020603050405020304" pitchFamily="18" charset="0"/>
              </a:rPr>
              <a:t>Narapati</a:t>
            </a:r>
            <a:r>
              <a:rPr lang="en-US" sz="1700" dirty="0">
                <a:solidFill>
                  <a:schemeClr val="tx1"/>
                </a:solidFill>
                <a:latin typeface="Times New Roman" panose="02020603050405020304" pitchFamily="18" charset="0"/>
                <a:cs typeface="Times New Roman" panose="02020603050405020304" pitchFamily="18" charset="0"/>
              </a:rPr>
              <a:t>, King </a:t>
            </a:r>
            <a:r>
              <a:rPr lang="en-US" sz="1700" dirty="0" err="1">
                <a:solidFill>
                  <a:schemeClr val="tx1"/>
                </a:solidFill>
                <a:latin typeface="Times New Roman" panose="02020603050405020304" pitchFamily="18" charset="0"/>
                <a:cs typeface="Times New Roman" panose="02020603050405020304" pitchFamily="18" charset="0"/>
              </a:rPr>
              <a:t>Rajaprayadhapati</a:t>
            </a:r>
            <a:r>
              <a:rPr lang="en-US" sz="1700" dirty="0">
                <a:solidFill>
                  <a:schemeClr val="tx1"/>
                </a:solidFill>
                <a:latin typeface="Times New Roman" panose="02020603050405020304" pitchFamily="18" charset="0"/>
                <a:cs typeface="Times New Roman" panose="02020603050405020304" pitchFamily="18" charset="0"/>
              </a:rPr>
              <a:t>, and others. This suggests that the </a:t>
            </a:r>
            <a:r>
              <a:rPr lang="en-US" sz="1700" dirty="0" err="1">
                <a:solidFill>
                  <a:schemeClr val="tx1"/>
                </a:solidFill>
                <a:latin typeface="Times New Roman" panose="02020603050405020304" pitchFamily="18" charset="0"/>
                <a:cs typeface="Times New Roman" panose="02020603050405020304" pitchFamily="18" charset="0"/>
              </a:rPr>
              <a:t>Senas</a:t>
            </a:r>
            <a:r>
              <a:rPr lang="en-US" sz="1700" dirty="0">
                <a:solidFill>
                  <a:schemeClr val="tx1"/>
                </a:solidFill>
                <a:latin typeface="Times New Roman" panose="02020603050405020304" pitchFamily="18" charset="0"/>
                <a:cs typeface="Times New Roman" panose="02020603050405020304" pitchFamily="18" charset="0"/>
              </a:rPr>
              <a:t> of Bengal gave greater weight to minor administrative divisions. </a:t>
            </a:r>
            <a:r>
              <a:rPr lang="en-US" sz="1700" dirty="0" err="1">
                <a:solidFill>
                  <a:schemeClr val="tx1"/>
                </a:solidFill>
                <a:latin typeface="Times New Roman" panose="02020603050405020304" pitchFamily="18" charset="0"/>
                <a:cs typeface="Times New Roman" panose="02020603050405020304" pitchFamily="18" charset="0"/>
              </a:rPr>
              <a:t>Bhuktipati</a:t>
            </a:r>
            <a:r>
              <a:rPr lang="en-US" sz="1700" dirty="0">
                <a:solidFill>
                  <a:schemeClr val="tx1"/>
                </a:solidFill>
                <a:latin typeface="Times New Roman" panose="02020603050405020304" pitchFamily="18" charset="0"/>
                <a:cs typeface="Times New Roman" panose="02020603050405020304" pitchFamily="18" charset="0"/>
              </a:rPr>
              <a:t>, </a:t>
            </a:r>
            <a:r>
              <a:rPr lang="en-US" sz="1700" dirty="0" err="1">
                <a:solidFill>
                  <a:schemeClr val="tx1"/>
                </a:solidFill>
                <a:latin typeface="Times New Roman" panose="02020603050405020304" pitchFamily="18" charset="0"/>
                <a:cs typeface="Times New Roman" panose="02020603050405020304" pitchFamily="18" charset="0"/>
              </a:rPr>
              <a:t>Mandalpati</a:t>
            </a:r>
            <a:r>
              <a:rPr lang="en-US" sz="1700" dirty="0">
                <a:solidFill>
                  <a:schemeClr val="tx1"/>
                </a:solidFill>
                <a:latin typeface="Times New Roman" panose="02020603050405020304" pitchFamily="18" charset="0"/>
                <a:cs typeface="Times New Roman" panose="02020603050405020304" pitchFamily="18" charset="0"/>
              </a:rPr>
              <a:t>, and </a:t>
            </a:r>
            <a:r>
              <a:rPr lang="en-US" sz="1700" dirty="0" err="1">
                <a:solidFill>
                  <a:schemeClr val="tx1"/>
                </a:solidFill>
                <a:latin typeface="Times New Roman" panose="02020603050405020304" pitchFamily="18" charset="0"/>
                <a:cs typeface="Times New Roman" panose="02020603050405020304" pitchFamily="18" charset="0"/>
              </a:rPr>
              <a:t>Vishayapati</a:t>
            </a:r>
            <a:r>
              <a:rPr lang="en-US" sz="1700" dirty="0">
                <a:solidFill>
                  <a:schemeClr val="tx1"/>
                </a:solidFill>
                <a:latin typeface="Times New Roman" panose="02020603050405020304" pitchFamily="18" charset="0"/>
                <a:cs typeface="Times New Roman" panose="02020603050405020304" pitchFamily="18" charset="0"/>
              </a:rPr>
              <a:t> are common royal officers. </a:t>
            </a:r>
            <a:r>
              <a:rPr lang="en-US" sz="1700" dirty="0" err="1">
                <a:solidFill>
                  <a:schemeClr val="tx1"/>
                </a:solidFill>
                <a:latin typeface="Times New Roman" panose="02020603050405020304" pitchFamily="18" charset="0"/>
                <a:cs typeface="Times New Roman" panose="02020603050405020304" pitchFamily="18" charset="0"/>
              </a:rPr>
              <a:t>Mahamantri</a:t>
            </a:r>
            <a:r>
              <a:rPr lang="en-US" sz="1700" dirty="0">
                <a:solidFill>
                  <a:schemeClr val="tx1"/>
                </a:solidFill>
                <a:latin typeface="Times New Roman" panose="02020603050405020304" pitchFamily="18" charset="0"/>
                <a:cs typeface="Times New Roman" panose="02020603050405020304" pitchFamily="18" charset="0"/>
              </a:rPr>
              <a:t> was the new title of the </a:t>
            </a:r>
            <a:r>
              <a:rPr lang="en-US" sz="1700" dirty="0" err="1">
                <a:solidFill>
                  <a:schemeClr val="tx1"/>
                </a:solidFill>
                <a:latin typeface="Times New Roman" panose="02020603050405020304" pitchFamily="18" charset="0"/>
                <a:cs typeface="Times New Roman" panose="02020603050405020304" pitchFamily="18" charset="0"/>
              </a:rPr>
              <a:t>Palas</a:t>
            </a:r>
            <a:r>
              <a:rPr lang="en-US" sz="1700" dirty="0">
                <a:solidFill>
                  <a:schemeClr val="tx1"/>
                </a:solidFill>
                <a:latin typeface="Times New Roman" panose="02020603050405020304" pitchFamily="18" charset="0"/>
                <a:cs typeface="Times New Roman" panose="02020603050405020304" pitchFamily="18" charset="0"/>
              </a:rPr>
              <a:t>' Prime Minister.</a:t>
            </a:r>
          </a:p>
          <a:p>
            <a:pPr algn="just">
              <a:lnSpc>
                <a:spcPct val="70000"/>
              </a:lnSpc>
              <a:spcBef>
                <a:spcPts val="0"/>
              </a:spcBef>
            </a:pPr>
            <a:r>
              <a:rPr lang="en-US" sz="1700" dirty="0">
                <a:solidFill>
                  <a:schemeClr val="tx1"/>
                </a:solidFill>
                <a:latin typeface="Times New Roman" panose="02020603050405020304" pitchFamily="18" charset="0"/>
                <a:cs typeface="Times New Roman" panose="02020603050405020304" pitchFamily="18" charset="0"/>
              </a:rPr>
              <a:t>Evidence shows that the </a:t>
            </a:r>
            <a:r>
              <a:rPr lang="en-US" sz="1700" dirty="0" err="1">
                <a:solidFill>
                  <a:schemeClr val="tx1"/>
                </a:solidFill>
                <a:latin typeface="Times New Roman" panose="02020603050405020304" pitchFamily="18" charset="0"/>
                <a:cs typeface="Times New Roman" panose="02020603050405020304" pitchFamily="18" charset="0"/>
              </a:rPr>
              <a:t>Sena</a:t>
            </a:r>
            <a:r>
              <a:rPr lang="en-US" sz="1700" dirty="0">
                <a:solidFill>
                  <a:schemeClr val="tx1"/>
                </a:solidFill>
                <a:latin typeface="Times New Roman" panose="02020603050405020304" pitchFamily="18" charset="0"/>
                <a:cs typeface="Times New Roman" panose="02020603050405020304" pitchFamily="18" charset="0"/>
              </a:rPr>
              <a:t> monarchs gave their Queen or </a:t>
            </a:r>
            <a:r>
              <a:rPr lang="en-US" sz="1700" dirty="0" err="1">
                <a:solidFill>
                  <a:schemeClr val="tx1"/>
                </a:solidFill>
                <a:latin typeface="Times New Roman" panose="02020603050405020304" pitchFamily="18" charset="0"/>
                <a:cs typeface="Times New Roman" panose="02020603050405020304" pitchFamily="18" charset="0"/>
              </a:rPr>
              <a:t>Rajmahishi</a:t>
            </a:r>
            <a:r>
              <a:rPr lang="en-US" sz="1700" dirty="0">
                <a:solidFill>
                  <a:schemeClr val="tx1"/>
                </a:solidFill>
                <a:latin typeface="Times New Roman" panose="02020603050405020304" pitchFamily="18" charset="0"/>
                <a:cs typeface="Times New Roman" panose="02020603050405020304" pitchFamily="18" charset="0"/>
              </a:rPr>
              <a:t> land concessions. The </a:t>
            </a:r>
            <a:r>
              <a:rPr lang="en-US" sz="1700" dirty="0" err="1">
                <a:solidFill>
                  <a:schemeClr val="tx1"/>
                </a:solidFill>
                <a:latin typeface="Times New Roman" panose="02020603050405020304" pitchFamily="18" charset="0"/>
                <a:cs typeface="Times New Roman" panose="02020603050405020304" pitchFamily="18" charset="0"/>
              </a:rPr>
              <a:t>Purohitas</a:t>
            </a:r>
            <a:r>
              <a:rPr lang="en-US" sz="1700" dirty="0">
                <a:solidFill>
                  <a:schemeClr val="tx1"/>
                </a:solidFill>
                <a:latin typeface="Times New Roman" panose="02020603050405020304" pitchFamily="18" charset="0"/>
                <a:cs typeface="Times New Roman" panose="02020603050405020304" pitchFamily="18" charset="0"/>
              </a:rPr>
              <a:t> and </a:t>
            </a:r>
            <a:r>
              <a:rPr lang="en-US" sz="1700" dirty="0" err="1">
                <a:solidFill>
                  <a:schemeClr val="tx1"/>
                </a:solidFill>
                <a:latin typeface="Times New Roman" panose="02020603050405020304" pitchFamily="18" charset="0"/>
                <a:cs typeface="Times New Roman" panose="02020603050405020304" pitchFamily="18" charset="0"/>
              </a:rPr>
              <a:t>Mahapurohitas</a:t>
            </a:r>
            <a:r>
              <a:rPr lang="en-US" sz="1700" dirty="0">
                <a:solidFill>
                  <a:schemeClr val="tx1"/>
                </a:solidFill>
                <a:latin typeface="Times New Roman" panose="02020603050405020304" pitchFamily="18" charset="0"/>
                <a:cs typeface="Times New Roman" panose="02020603050405020304" pitchFamily="18" charset="0"/>
              </a:rPr>
              <a:t> were also granted land through official grants. This shows how much respect and importance the </a:t>
            </a:r>
            <a:r>
              <a:rPr lang="en-US" sz="1700" dirty="0" err="1">
                <a:solidFill>
                  <a:schemeClr val="tx1"/>
                </a:solidFill>
                <a:latin typeface="Times New Roman" panose="02020603050405020304" pitchFamily="18" charset="0"/>
                <a:cs typeface="Times New Roman" panose="02020603050405020304" pitchFamily="18" charset="0"/>
              </a:rPr>
              <a:t>Purohitas</a:t>
            </a:r>
            <a:r>
              <a:rPr lang="en-US" sz="1700" dirty="0">
                <a:solidFill>
                  <a:schemeClr val="tx1"/>
                </a:solidFill>
                <a:latin typeface="Times New Roman" panose="02020603050405020304" pitchFamily="18" charset="0"/>
                <a:cs typeface="Times New Roman" panose="02020603050405020304" pitchFamily="18" charset="0"/>
              </a:rPr>
              <a:t> and </a:t>
            </a:r>
            <a:r>
              <a:rPr lang="en-US" sz="1700" dirty="0" err="1">
                <a:solidFill>
                  <a:schemeClr val="tx1"/>
                </a:solidFill>
                <a:latin typeface="Times New Roman" panose="02020603050405020304" pitchFamily="18" charset="0"/>
                <a:cs typeface="Times New Roman" panose="02020603050405020304" pitchFamily="18" charset="0"/>
              </a:rPr>
              <a:t>Mahapurohitas</a:t>
            </a:r>
            <a:r>
              <a:rPr lang="en-US" sz="1700" dirty="0">
                <a:solidFill>
                  <a:schemeClr val="tx1"/>
                </a:solidFill>
                <a:latin typeface="Times New Roman" panose="02020603050405020304" pitchFamily="18" charset="0"/>
                <a:cs typeface="Times New Roman" panose="02020603050405020304" pitchFamily="18" charset="0"/>
              </a:rPr>
              <a:t> had attained. Under the </a:t>
            </a:r>
            <a:r>
              <a:rPr lang="en-US" sz="1700" dirty="0" err="1">
                <a:solidFill>
                  <a:schemeClr val="tx1"/>
                </a:solidFill>
                <a:latin typeface="Times New Roman" panose="02020603050405020304" pitchFamily="18" charset="0"/>
                <a:cs typeface="Times New Roman" panose="02020603050405020304" pitchFamily="18" charset="0"/>
              </a:rPr>
              <a:t>Senas</a:t>
            </a:r>
            <a:r>
              <a:rPr lang="en-US" sz="1700" dirty="0">
                <a:solidFill>
                  <a:schemeClr val="tx1"/>
                </a:solidFill>
                <a:latin typeface="Times New Roman" panose="02020603050405020304" pitchFamily="18" charset="0"/>
                <a:cs typeface="Times New Roman" panose="02020603050405020304" pitchFamily="18" charset="0"/>
              </a:rPr>
              <a:t> of Bengal, the </a:t>
            </a:r>
            <a:r>
              <a:rPr lang="en-US" sz="1700" dirty="0" err="1">
                <a:solidFill>
                  <a:schemeClr val="tx1"/>
                </a:solidFill>
                <a:latin typeface="Times New Roman" panose="02020603050405020304" pitchFamily="18" charset="0"/>
                <a:cs typeface="Times New Roman" panose="02020603050405020304" pitchFamily="18" charset="0"/>
              </a:rPr>
              <a:t>Sandhivigrahika</a:t>
            </a:r>
            <a:r>
              <a:rPr lang="en-US" sz="1700" dirty="0">
                <a:solidFill>
                  <a:schemeClr val="tx1"/>
                </a:solidFill>
                <a:latin typeface="Times New Roman" panose="02020603050405020304" pitchFamily="18" charset="0"/>
                <a:cs typeface="Times New Roman" panose="02020603050405020304" pitchFamily="18" charset="0"/>
              </a:rPr>
              <a:t> of the </a:t>
            </a:r>
            <a:r>
              <a:rPr lang="en-US" sz="1700" dirty="0" err="1">
                <a:solidFill>
                  <a:schemeClr val="tx1"/>
                </a:solidFill>
                <a:latin typeface="Times New Roman" panose="02020603050405020304" pitchFamily="18" charset="0"/>
                <a:cs typeface="Times New Roman" panose="02020603050405020304" pitchFamily="18" charset="0"/>
              </a:rPr>
              <a:t>Palas</a:t>
            </a:r>
            <a:r>
              <a:rPr lang="en-US" sz="1700" dirty="0">
                <a:solidFill>
                  <a:schemeClr val="tx1"/>
                </a:solidFill>
                <a:latin typeface="Times New Roman" panose="02020603050405020304" pitchFamily="18" charset="0"/>
                <a:cs typeface="Times New Roman" panose="02020603050405020304" pitchFamily="18" charset="0"/>
              </a:rPr>
              <a:t> adopted the appellation </a:t>
            </a:r>
            <a:r>
              <a:rPr lang="en-US" sz="1700" dirty="0" err="1">
                <a:solidFill>
                  <a:schemeClr val="tx1"/>
                </a:solidFill>
                <a:latin typeface="Times New Roman" panose="02020603050405020304" pitchFamily="18" charset="0"/>
                <a:cs typeface="Times New Roman" panose="02020603050405020304" pitchFamily="18" charset="0"/>
              </a:rPr>
              <a:t>Mahasandhivigrahika</a:t>
            </a:r>
            <a:r>
              <a:rPr lang="en-US" sz="1700" dirty="0">
                <a:solidFill>
                  <a:schemeClr val="tx1"/>
                </a:solidFill>
                <a:latin typeface="Times New Roman" panose="02020603050405020304" pitchFamily="18" charset="0"/>
                <a:cs typeface="Times New Roman" panose="02020603050405020304" pitchFamily="18" charset="0"/>
              </a:rPr>
              <a:t>.</a:t>
            </a:r>
          </a:p>
          <a:p>
            <a:pPr algn="just">
              <a:lnSpc>
                <a:spcPct val="70000"/>
              </a:lnSpc>
              <a:spcBef>
                <a:spcPts val="0"/>
              </a:spcBef>
            </a:pPr>
            <a:r>
              <a:rPr lang="en-US" sz="1700" dirty="0">
                <a:solidFill>
                  <a:schemeClr val="tx1"/>
                </a:solidFill>
                <a:latin typeface="Times New Roman" panose="02020603050405020304" pitchFamily="18" charset="0"/>
                <a:cs typeface="Times New Roman" panose="02020603050405020304" pitchFamily="18" charset="0"/>
              </a:rPr>
              <a:t>The </a:t>
            </a:r>
            <a:r>
              <a:rPr lang="en-US" sz="1700" dirty="0" err="1">
                <a:solidFill>
                  <a:schemeClr val="tx1"/>
                </a:solidFill>
                <a:latin typeface="Times New Roman" panose="02020603050405020304" pitchFamily="18" charset="0"/>
                <a:cs typeface="Times New Roman" panose="02020603050405020304" pitchFamily="18" charset="0"/>
              </a:rPr>
              <a:t>Senas</a:t>
            </a:r>
            <a:r>
              <a:rPr lang="en-US" sz="1700" dirty="0">
                <a:solidFill>
                  <a:schemeClr val="tx1"/>
                </a:solidFill>
                <a:latin typeface="Times New Roman" panose="02020603050405020304" pitchFamily="18" charset="0"/>
                <a:cs typeface="Times New Roman" panose="02020603050405020304" pitchFamily="18" charset="0"/>
              </a:rPr>
              <a:t> of Bengal appointed </a:t>
            </a:r>
            <a:r>
              <a:rPr lang="en-US" sz="1700" dirty="0" err="1">
                <a:solidFill>
                  <a:schemeClr val="tx1"/>
                </a:solidFill>
                <a:latin typeface="Times New Roman" panose="02020603050405020304" pitchFamily="18" charset="0"/>
                <a:cs typeface="Times New Roman" panose="02020603050405020304" pitchFamily="18" charset="0"/>
              </a:rPr>
              <a:t>Mahamudradhkrita</a:t>
            </a:r>
            <a:r>
              <a:rPr lang="en-US" sz="1700" dirty="0">
                <a:solidFill>
                  <a:schemeClr val="tx1"/>
                </a:solidFill>
                <a:latin typeface="Times New Roman" panose="02020603050405020304" pitchFamily="18" charset="0"/>
                <a:cs typeface="Times New Roman" panose="02020603050405020304" pitchFamily="18" charset="0"/>
              </a:rPr>
              <a:t> and </a:t>
            </a:r>
            <a:r>
              <a:rPr lang="en-US" sz="1700" dirty="0" err="1">
                <a:solidFill>
                  <a:schemeClr val="tx1"/>
                </a:solidFill>
                <a:latin typeface="Times New Roman" panose="02020603050405020304" pitchFamily="18" charset="0"/>
                <a:cs typeface="Times New Roman" panose="02020603050405020304" pitchFamily="18" charset="0"/>
              </a:rPr>
              <a:t>Mahasarbadhkrita</a:t>
            </a:r>
            <a:r>
              <a:rPr lang="en-US" sz="1700" dirty="0">
                <a:solidFill>
                  <a:schemeClr val="tx1"/>
                </a:solidFill>
                <a:latin typeface="Times New Roman" panose="02020603050405020304" pitchFamily="18" charset="0"/>
                <a:cs typeface="Times New Roman" panose="02020603050405020304" pitchFamily="18" charset="0"/>
              </a:rPr>
              <a:t>. The highest judge was also known as </a:t>
            </a:r>
            <a:r>
              <a:rPr lang="en-US" sz="1700" dirty="0" err="1">
                <a:solidFill>
                  <a:schemeClr val="tx1"/>
                </a:solidFill>
                <a:latin typeface="Times New Roman" panose="02020603050405020304" pitchFamily="18" charset="0"/>
                <a:cs typeface="Times New Roman" panose="02020603050405020304" pitchFamily="18" charset="0"/>
              </a:rPr>
              <a:t>Mahadharmadhyakshya</a:t>
            </a:r>
            <a:r>
              <a:rPr lang="en-US" sz="1700" dirty="0">
                <a:solidFill>
                  <a:schemeClr val="tx1"/>
                </a:solidFill>
                <a:latin typeface="Times New Roman" panose="02020603050405020304" pitchFamily="18" charset="0"/>
                <a:cs typeface="Times New Roman" panose="02020603050405020304" pitchFamily="18" charset="0"/>
              </a:rPr>
              <a:t>. Under the </a:t>
            </a:r>
            <a:r>
              <a:rPr lang="en-US" sz="1700" dirty="0" err="1">
                <a:solidFill>
                  <a:schemeClr val="tx1"/>
                </a:solidFill>
                <a:latin typeface="Times New Roman" panose="02020603050405020304" pitchFamily="18" charset="0"/>
                <a:cs typeface="Times New Roman" panose="02020603050405020304" pitchFamily="18" charset="0"/>
              </a:rPr>
              <a:t>Senas</a:t>
            </a:r>
            <a:r>
              <a:rPr lang="en-US" sz="1700" dirty="0">
                <a:solidFill>
                  <a:schemeClr val="tx1"/>
                </a:solidFill>
                <a:latin typeface="Times New Roman" panose="02020603050405020304" pitchFamily="18" charset="0"/>
                <a:cs typeface="Times New Roman" panose="02020603050405020304" pitchFamily="18" charset="0"/>
              </a:rPr>
              <a:t> of Bengal, the military officers also adopted new names. In this context, </a:t>
            </a:r>
            <a:r>
              <a:rPr lang="en-US" sz="1700" dirty="0" err="1">
                <a:solidFill>
                  <a:schemeClr val="tx1"/>
                </a:solidFill>
                <a:latin typeface="Times New Roman" panose="02020603050405020304" pitchFamily="18" charset="0"/>
                <a:cs typeface="Times New Roman" panose="02020603050405020304" pitchFamily="18" charset="0"/>
              </a:rPr>
              <a:t>Mahapilupati</a:t>
            </a:r>
            <a:r>
              <a:rPr lang="en-US" sz="1700" dirty="0">
                <a:solidFill>
                  <a:schemeClr val="tx1"/>
                </a:solidFill>
                <a:latin typeface="Times New Roman" panose="02020603050405020304" pitchFamily="18" charset="0"/>
                <a:cs typeface="Times New Roman" panose="02020603050405020304" pitchFamily="18" charset="0"/>
              </a:rPr>
              <a:t>, </a:t>
            </a:r>
            <a:r>
              <a:rPr lang="en-US" sz="1700" dirty="0" err="1">
                <a:solidFill>
                  <a:schemeClr val="tx1"/>
                </a:solidFill>
                <a:latin typeface="Times New Roman" panose="02020603050405020304" pitchFamily="18" charset="0"/>
                <a:cs typeface="Times New Roman" panose="02020603050405020304" pitchFamily="18" charset="0"/>
              </a:rPr>
              <a:t>Mahaganastha</a:t>
            </a:r>
            <a:r>
              <a:rPr lang="en-US" sz="1700" dirty="0">
                <a:solidFill>
                  <a:schemeClr val="tx1"/>
                </a:solidFill>
                <a:latin typeface="Times New Roman" panose="02020603050405020304" pitchFamily="18" charset="0"/>
                <a:cs typeface="Times New Roman" panose="02020603050405020304" pitchFamily="18" charset="0"/>
              </a:rPr>
              <a:t>, and </a:t>
            </a:r>
            <a:r>
              <a:rPr lang="en-US" sz="1700" dirty="0" err="1">
                <a:solidFill>
                  <a:schemeClr val="tx1"/>
                </a:solidFill>
                <a:latin typeface="Times New Roman" panose="02020603050405020304" pitchFamily="18" charset="0"/>
                <a:cs typeface="Times New Roman" panose="02020603050405020304" pitchFamily="18" charset="0"/>
              </a:rPr>
              <a:t>Mahabyutpati</a:t>
            </a:r>
            <a:r>
              <a:rPr lang="en-US" sz="1700" dirty="0">
                <a:solidFill>
                  <a:schemeClr val="tx1"/>
                </a:solidFill>
                <a:latin typeface="Times New Roman" panose="02020603050405020304" pitchFamily="18" charset="0"/>
                <a:cs typeface="Times New Roman" panose="02020603050405020304" pitchFamily="18" charset="0"/>
              </a:rPr>
              <a:t> may be mentioned.</a:t>
            </a:r>
          </a:p>
          <a:p>
            <a:pPr algn="just">
              <a:lnSpc>
                <a:spcPct val="70000"/>
              </a:lnSpc>
              <a:spcBef>
                <a:spcPts val="0"/>
              </a:spcBef>
            </a:pPr>
            <a:r>
              <a:rPr lang="en-US" sz="1700" dirty="0">
                <a:solidFill>
                  <a:schemeClr val="tx1"/>
                </a:solidFill>
                <a:latin typeface="Times New Roman" panose="02020603050405020304" pitchFamily="18" charset="0"/>
                <a:cs typeface="Times New Roman" panose="02020603050405020304" pitchFamily="18" charset="0"/>
              </a:rPr>
              <a:t>There is a reference to 29 classes of officers under the </a:t>
            </a:r>
            <a:r>
              <a:rPr lang="en-US" sz="1700" dirty="0" err="1">
                <a:solidFill>
                  <a:schemeClr val="tx1"/>
                </a:solidFill>
                <a:latin typeface="Times New Roman" panose="02020603050405020304" pitchFamily="18" charset="0"/>
                <a:cs typeface="Times New Roman" panose="02020603050405020304" pitchFamily="18" charset="0"/>
              </a:rPr>
              <a:t>Senas</a:t>
            </a:r>
            <a:r>
              <a:rPr lang="en-US" sz="1700" dirty="0">
                <a:solidFill>
                  <a:schemeClr val="tx1"/>
                </a:solidFill>
                <a:latin typeface="Times New Roman" panose="02020603050405020304" pitchFamily="18" charset="0"/>
                <a:cs typeface="Times New Roman" panose="02020603050405020304" pitchFamily="18" charset="0"/>
              </a:rPr>
              <a:t> of Bengal in </a:t>
            </a:r>
            <a:r>
              <a:rPr lang="en-US" sz="1700" dirty="0" err="1">
                <a:solidFill>
                  <a:schemeClr val="tx1"/>
                </a:solidFill>
                <a:latin typeface="Times New Roman" panose="02020603050405020304" pitchFamily="18" charset="0"/>
                <a:cs typeface="Times New Roman" panose="02020603050405020304" pitchFamily="18" charset="0"/>
              </a:rPr>
              <a:t>Iswar</a:t>
            </a:r>
            <a:r>
              <a:rPr lang="en-US" sz="1700" dirty="0">
                <a:solidFill>
                  <a:schemeClr val="tx1"/>
                </a:solidFill>
                <a:latin typeface="Times New Roman" panose="02020603050405020304" pitchFamily="18" charset="0"/>
                <a:cs typeface="Times New Roman" panose="02020603050405020304" pitchFamily="18" charset="0"/>
              </a:rPr>
              <a:t> Ghosh's copperplate. There have never been so many different classes or grades of officers in independent Bengal. It must be noted that the basic framework of the </a:t>
            </a:r>
            <a:r>
              <a:rPr lang="en-US" sz="1700" dirty="0" err="1">
                <a:solidFill>
                  <a:schemeClr val="tx1"/>
                </a:solidFill>
                <a:latin typeface="Times New Roman" panose="02020603050405020304" pitchFamily="18" charset="0"/>
                <a:cs typeface="Times New Roman" panose="02020603050405020304" pitchFamily="18" charset="0"/>
              </a:rPr>
              <a:t>Palas</a:t>
            </a:r>
            <a:r>
              <a:rPr lang="en-US" sz="1700" dirty="0">
                <a:solidFill>
                  <a:schemeClr val="tx1"/>
                </a:solidFill>
                <a:latin typeface="Times New Roman" panose="02020603050405020304" pitchFamily="18" charset="0"/>
                <a:cs typeface="Times New Roman" panose="02020603050405020304" pitchFamily="18" charset="0"/>
              </a:rPr>
              <a:t>' governance under the </a:t>
            </a:r>
            <a:r>
              <a:rPr lang="en-US" sz="1700" dirty="0" err="1">
                <a:solidFill>
                  <a:schemeClr val="tx1"/>
                </a:solidFill>
                <a:latin typeface="Times New Roman" panose="02020603050405020304" pitchFamily="18" charset="0"/>
                <a:cs typeface="Times New Roman" panose="02020603050405020304" pitchFamily="18" charset="0"/>
              </a:rPr>
              <a:t>Senas</a:t>
            </a:r>
            <a:r>
              <a:rPr lang="en-US" sz="1700" dirty="0">
                <a:solidFill>
                  <a:schemeClr val="tx1"/>
                </a:solidFill>
                <a:latin typeface="Times New Roman" panose="02020603050405020304" pitchFamily="18" charset="0"/>
                <a:cs typeface="Times New Roman" panose="02020603050405020304" pitchFamily="18" charset="0"/>
              </a:rPr>
              <a:t> of Bengal remained the same.</a:t>
            </a:r>
          </a:p>
          <a:p>
            <a:pPr algn="just">
              <a:lnSpc>
                <a:spcPct val="70000"/>
              </a:lnSpc>
              <a:spcBef>
                <a:spcPts val="0"/>
              </a:spcBef>
            </a:pPr>
            <a:r>
              <a:rPr lang="en-US" sz="1700" dirty="0">
                <a:solidFill>
                  <a:schemeClr val="tx1"/>
                </a:solidFill>
                <a:latin typeface="Times New Roman" panose="02020603050405020304" pitchFamily="18" charset="0"/>
                <a:cs typeface="Times New Roman" panose="02020603050405020304" pitchFamily="18" charset="0"/>
              </a:rPr>
              <a:t>During the </a:t>
            </a:r>
            <a:r>
              <a:rPr lang="en-US" sz="1700" dirty="0" err="1">
                <a:solidFill>
                  <a:schemeClr val="tx1"/>
                </a:solidFill>
                <a:latin typeface="Times New Roman" panose="02020603050405020304" pitchFamily="18" charset="0"/>
                <a:cs typeface="Times New Roman" panose="02020603050405020304" pitchFamily="18" charset="0"/>
              </a:rPr>
              <a:t>Sena</a:t>
            </a:r>
            <a:r>
              <a:rPr lang="en-US" sz="1700" dirty="0">
                <a:solidFill>
                  <a:schemeClr val="tx1"/>
                </a:solidFill>
                <a:latin typeface="Times New Roman" panose="02020603050405020304" pitchFamily="18" charset="0"/>
                <a:cs typeface="Times New Roman" panose="02020603050405020304" pitchFamily="18" charset="0"/>
              </a:rPr>
              <a:t> era, the class of officers known as </a:t>
            </a:r>
            <a:r>
              <a:rPr lang="en-US" sz="1700" dirty="0" err="1">
                <a:solidFill>
                  <a:schemeClr val="tx1"/>
                </a:solidFill>
                <a:latin typeface="Times New Roman" panose="02020603050405020304" pitchFamily="18" charset="0"/>
                <a:cs typeface="Times New Roman" panose="02020603050405020304" pitchFamily="18" charset="0"/>
              </a:rPr>
              <a:t>Pradeshtris</a:t>
            </a:r>
            <a:r>
              <a:rPr lang="en-US" sz="1700" dirty="0">
                <a:solidFill>
                  <a:schemeClr val="tx1"/>
                </a:solidFill>
                <a:latin typeface="Times New Roman" panose="02020603050405020304" pitchFamily="18" charset="0"/>
                <a:cs typeface="Times New Roman" panose="02020603050405020304" pitchFamily="18" charset="0"/>
              </a:rPr>
              <a:t>, which </a:t>
            </a:r>
            <a:r>
              <a:rPr lang="en-US" sz="1700" dirty="0" err="1">
                <a:solidFill>
                  <a:schemeClr val="tx1"/>
                </a:solidFill>
                <a:latin typeface="Times New Roman" panose="02020603050405020304" pitchFamily="18" charset="0"/>
                <a:cs typeface="Times New Roman" panose="02020603050405020304" pitchFamily="18" charset="0"/>
              </a:rPr>
              <a:t>Kautilya</a:t>
            </a:r>
            <a:r>
              <a:rPr lang="en-US" sz="1700" dirty="0">
                <a:solidFill>
                  <a:schemeClr val="tx1"/>
                </a:solidFill>
                <a:latin typeface="Times New Roman" panose="02020603050405020304" pitchFamily="18" charset="0"/>
                <a:cs typeface="Times New Roman" panose="02020603050405020304" pitchFamily="18" charset="0"/>
              </a:rPr>
              <a:t> mentions, was also appointed. This demonstrates how the </a:t>
            </a:r>
            <a:r>
              <a:rPr lang="en-US" sz="1700" dirty="0" err="1">
                <a:solidFill>
                  <a:schemeClr val="tx1"/>
                </a:solidFill>
                <a:latin typeface="Times New Roman" panose="02020603050405020304" pitchFamily="18" charset="0"/>
                <a:cs typeface="Times New Roman" panose="02020603050405020304" pitchFamily="18" charset="0"/>
              </a:rPr>
              <a:t>Sena</a:t>
            </a:r>
            <a:r>
              <a:rPr lang="en-US" sz="1700" dirty="0">
                <a:solidFill>
                  <a:schemeClr val="tx1"/>
                </a:solidFill>
                <a:latin typeface="Times New Roman" panose="02020603050405020304" pitchFamily="18" charset="0"/>
                <a:cs typeface="Times New Roman" panose="02020603050405020304" pitchFamily="18" charset="0"/>
              </a:rPr>
              <a:t> administration was influenced by the Hindu administrative structure.</a:t>
            </a:r>
          </a:p>
          <a:p>
            <a:pPr algn="just">
              <a:lnSpc>
                <a:spcPct val="70000"/>
              </a:lnSpc>
              <a:spcBef>
                <a:spcPts val="0"/>
              </a:spcBef>
            </a:pPr>
            <a:r>
              <a:rPr lang="en-US" sz="1700" dirty="0">
                <a:solidFill>
                  <a:schemeClr val="tx1"/>
                </a:solidFill>
                <a:latin typeface="Times New Roman" panose="02020603050405020304" pitchFamily="18" charset="0"/>
                <a:cs typeface="Times New Roman" panose="02020603050405020304" pitchFamily="18" charset="0"/>
              </a:rPr>
              <a:t>Last but not least, it must be noted that the </a:t>
            </a:r>
            <a:r>
              <a:rPr lang="en-US" sz="1700" dirty="0" err="1">
                <a:solidFill>
                  <a:schemeClr val="tx1"/>
                </a:solidFill>
                <a:latin typeface="Times New Roman" panose="02020603050405020304" pitchFamily="18" charset="0"/>
                <a:cs typeface="Times New Roman" panose="02020603050405020304" pitchFamily="18" charset="0"/>
              </a:rPr>
              <a:t>Sena</a:t>
            </a:r>
            <a:r>
              <a:rPr lang="en-US" sz="1700" dirty="0">
                <a:solidFill>
                  <a:schemeClr val="tx1"/>
                </a:solidFill>
                <a:latin typeface="Times New Roman" panose="02020603050405020304" pitchFamily="18" charset="0"/>
                <a:cs typeface="Times New Roman" panose="02020603050405020304" pitchFamily="18" charset="0"/>
              </a:rPr>
              <a:t> era was also one of peace and prosperity in Bengal's history. Society, politics, and religion all saw improvements under the </a:t>
            </a:r>
            <a:r>
              <a:rPr lang="en-US" sz="1700" dirty="0" err="1">
                <a:solidFill>
                  <a:schemeClr val="tx1"/>
                </a:solidFill>
                <a:latin typeface="Times New Roman" panose="02020603050405020304" pitchFamily="18" charset="0"/>
                <a:cs typeface="Times New Roman" panose="02020603050405020304" pitchFamily="18" charset="0"/>
              </a:rPr>
              <a:t>Senas</a:t>
            </a:r>
            <a:r>
              <a:rPr lang="en-US" sz="1700" dirty="0">
                <a:solidFill>
                  <a:schemeClr val="tx1"/>
                </a:solidFill>
                <a:latin typeface="Times New Roman" panose="02020603050405020304" pitchFamily="18" charset="0"/>
                <a:cs typeface="Times New Roman" panose="02020603050405020304" pitchFamily="18" charset="0"/>
              </a:rPr>
              <a:t> of Bengal</a:t>
            </a:r>
            <a:r>
              <a:rPr lang="en-US" sz="1700" dirty="0" smtClean="0">
                <a:solidFill>
                  <a:schemeClr val="tx1"/>
                </a:solidFill>
                <a:latin typeface="Times New Roman" panose="02020603050405020304" pitchFamily="18" charset="0"/>
                <a:cs typeface="Times New Roman" panose="02020603050405020304" pitchFamily="18" charset="0"/>
              </a:rPr>
              <a:t>.</a:t>
            </a:r>
            <a:endParaRPr lang="en-US" sz="17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470188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 xmlns:a16="http://schemas.microsoft.com/office/drawing/2014/main" id="{38892391-695B-A04F-BDB7-8E8FF2A8BBCF}"/>
              </a:ext>
            </a:extLst>
          </p:cNvPr>
          <p:cNvSpPr>
            <a:spLocks noGrp="1"/>
          </p:cNvSpPr>
          <p:nvPr>
            <p:ph type="title"/>
          </p:nvPr>
        </p:nvSpPr>
        <p:spPr>
          <a:xfrm>
            <a:off x="300038" y="977900"/>
            <a:ext cx="9244011" cy="759460"/>
          </a:xfrm>
        </p:spPr>
        <p:txBody>
          <a:bodyPr/>
          <a:lstStyle/>
          <a:p>
            <a:pPr algn="ctr"/>
            <a:r>
              <a:rPr lang="en-US" sz="3200" b="1" dirty="0" smtClean="0">
                <a:solidFill>
                  <a:srgbClr val="C00000"/>
                </a:solidFill>
                <a:latin typeface="Times New Roman" pitchFamily="18" charset="0"/>
                <a:cs typeface="Times New Roman" pitchFamily="18" charset="0"/>
              </a:rPr>
              <a:t>SOCIETY OF SENA DYNASTY </a:t>
            </a:r>
            <a:endParaRPr lang="en-US" sz="3200" b="1" dirty="0">
              <a:solidFill>
                <a:srgbClr val="C00000"/>
              </a:solidFill>
              <a:latin typeface="Times New Roman" pitchFamily="18" charset="0"/>
              <a:cs typeface="Times New Roman" pitchFamily="18" charset="0"/>
            </a:endParaRPr>
          </a:p>
        </p:txBody>
      </p:sp>
      <p:sp>
        <p:nvSpPr>
          <p:cNvPr id="3" name="Content Placeholder 2">
            <a:extLst>
              <a:ext uri="{FF2B5EF4-FFF2-40B4-BE49-F238E27FC236}">
                <a16:creationId xmlns="" xmlns:a16="http://schemas.microsoft.com/office/drawing/2014/main" id="{F44F4FC1-6E5D-434F-9713-3C728B94EFA2}"/>
              </a:ext>
            </a:extLst>
          </p:cNvPr>
          <p:cNvSpPr>
            <a:spLocks noGrp="1"/>
          </p:cNvSpPr>
          <p:nvPr>
            <p:ph idx="1"/>
          </p:nvPr>
        </p:nvSpPr>
        <p:spPr>
          <a:xfrm>
            <a:off x="-68474" y="1805305"/>
            <a:ext cx="6194954" cy="4038283"/>
          </a:xfrm>
        </p:spPr>
        <p:txBody>
          <a:bodyPr>
            <a:normAutofit fontScale="62500" lnSpcReduction="20000"/>
          </a:bodyPr>
          <a:lstStyle/>
          <a:p>
            <a:pPr marL="660400" indent="-355600" algn="just">
              <a:lnSpc>
                <a:spcPct val="90000"/>
              </a:lnSpc>
              <a:spcBef>
                <a:spcPts val="0"/>
              </a:spcBef>
              <a:buFont typeface="Wingdings" pitchFamily="2" charset="2"/>
              <a:buChar char="q"/>
            </a:pPr>
            <a:r>
              <a:rPr lang="en-US" sz="2900" dirty="0" smtClean="0">
                <a:solidFill>
                  <a:schemeClr val="tx1"/>
                </a:solidFill>
                <a:latin typeface="Times New Roman" pitchFamily="18" charset="0"/>
                <a:cs typeface="Times New Roman" pitchFamily="18" charset="0"/>
              </a:rPr>
              <a:t>The </a:t>
            </a:r>
            <a:r>
              <a:rPr lang="en-US" sz="2900" dirty="0" err="1">
                <a:solidFill>
                  <a:schemeClr val="tx1"/>
                </a:solidFill>
                <a:latin typeface="Times New Roman" pitchFamily="18" charset="0"/>
                <a:cs typeface="Times New Roman" pitchFamily="18" charset="0"/>
              </a:rPr>
              <a:t>Sena</a:t>
            </a:r>
            <a:r>
              <a:rPr lang="en-US" sz="2900" dirty="0">
                <a:solidFill>
                  <a:schemeClr val="tx1"/>
                </a:solidFill>
                <a:latin typeface="Times New Roman" pitchFamily="18" charset="0"/>
                <a:cs typeface="Times New Roman" pitchFamily="18" charset="0"/>
              </a:rPr>
              <a:t> dynasty is famous for building Hindu temples and monasteries, which include the renowned </a:t>
            </a:r>
            <a:r>
              <a:rPr lang="en-US" sz="2900" dirty="0" err="1">
                <a:solidFill>
                  <a:schemeClr val="tx1"/>
                </a:solidFill>
                <a:latin typeface="Times New Roman" pitchFamily="18" charset="0"/>
                <a:cs typeface="Times New Roman" pitchFamily="18" charset="0"/>
              </a:rPr>
              <a:t>Dhakeshwari</a:t>
            </a:r>
            <a:r>
              <a:rPr lang="en-US" sz="2900" dirty="0">
                <a:solidFill>
                  <a:schemeClr val="tx1"/>
                </a:solidFill>
                <a:latin typeface="Times New Roman" pitchFamily="18" charset="0"/>
                <a:cs typeface="Times New Roman" pitchFamily="18" charset="0"/>
              </a:rPr>
              <a:t> Temple in what is now Dhaka, Bangladesh. In Kashmir, the dynasty also likely built a temple, which is ascribed to </a:t>
            </a:r>
            <a:r>
              <a:rPr lang="en-US" sz="2900" dirty="0" err="1">
                <a:solidFill>
                  <a:schemeClr val="tx1"/>
                </a:solidFill>
                <a:latin typeface="Times New Roman" pitchFamily="18" charset="0"/>
                <a:cs typeface="Times New Roman" pitchFamily="18" charset="0"/>
              </a:rPr>
              <a:t>Ballala</a:t>
            </a:r>
            <a:r>
              <a:rPr lang="en-US" sz="2900" dirty="0">
                <a:solidFill>
                  <a:schemeClr val="tx1"/>
                </a:solidFill>
                <a:latin typeface="Times New Roman" pitchFamily="18" charset="0"/>
                <a:cs typeface="Times New Roman" pitchFamily="18" charset="0"/>
              </a:rPr>
              <a:t> </a:t>
            </a:r>
            <a:r>
              <a:rPr lang="en-US" sz="2900" dirty="0" err="1">
                <a:solidFill>
                  <a:schemeClr val="tx1"/>
                </a:solidFill>
                <a:latin typeface="Times New Roman" pitchFamily="18" charset="0"/>
                <a:cs typeface="Times New Roman" pitchFamily="18" charset="0"/>
              </a:rPr>
              <a:t>Sena</a:t>
            </a:r>
            <a:r>
              <a:rPr lang="en-US" sz="2900" dirty="0">
                <a:solidFill>
                  <a:schemeClr val="tx1"/>
                </a:solidFill>
                <a:latin typeface="Times New Roman" pitchFamily="18" charset="0"/>
                <a:cs typeface="Times New Roman" pitchFamily="18" charset="0"/>
              </a:rPr>
              <a:t>.</a:t>
            </a:r>
          </a:p>
          <a:p>
            <a:pPr marL="660400" indent="-355600" algn="just">
              <a:lnSpc>
                <a:spcPct val="90000"/>
              </a:lnSpc>
              <a:spcBef>
                <a:spcPts val="0"/>
              </a:spcBef>
              <a:buFont typeface="Wingdings" pitchFamily="2" charset="2"/>
              <a:buChar char="q"/>
            </a:pPr>
            <a:r>
              <a:rPr lang="en-US" sz="2900" dirty="0">
                <a:solidFill>
                  <a:schemeClr val="tx1"/>
                </a:solidFill>
                <a:latin typeface="Times New Roman" pitchFamily="18" charset="0"/>
                <a:cs typeface="Times New Roman" pitchFamily="18" charset="0"/>
              </a:rPr>
              <a:t>The </a:t>
            </a:r>
            <a:r>
              <a:rPr lang="en-US" sz="2900" dirty="0" err="1">
                <a:solidFill>
                  <a:schemeClr val="tx1"/>
                </a:solidFill>
                <a:latin typeface="Times New Roman" pitchFamily="18" charset="0"/>
                <a:cs typeface="Times New Roman" pitchFamily="18" charset="0"/>
              </a:rPr>
              <a:t>Sena</a:t>
            </a:r>
            <a:r>
              <a:rPr lang="en-US" sz="2900" dirty="0">
                <a:solidFill>
                  <a:schemeClr val="tx1"/>
                </a:solidFill>
                <a:latin typeface="Times New Roman" pitchFamily="18" charset="0"/>
                <a:cs typeface="Times New Roman" pitchFamily="18" charset="0"/>
              </a:rPr>
              <a:t> rulers were also great patrons of literature. During the Pala dynasty and the </a:t>
            </a:r>
            <a:r>
              <a:rPr lang="en-US" sz="2900" dirty="0" err="1">
                <a:solidFill>
                  <a:schemeClr val="tx1"/>
                </a:solidFill>
                <a:latin typeface="Times New Roman" pitchFamily="18" charset="0"/>
                <a:cs typeface="Times New Roman" pitchFamily="18" charset="0"/>
              </a:rPr>
              <a:t>Sena</a:t>
            </a:r>
            <a:r>
              <a:rPr lang="en-US" sz="2900" dirty="0">
                <a:solidFill>
                  <a:schemeClr val="tx1"/>
                </a:solidFill>
                <a:latin typeface="Times New Roman" pitchFamily="18" charset="0"/>
                <a:cs typeface="Times New Roman" pitchFamily="18" charset="0"/>
              </a:rPr>
              <a:t> dynasty, major growth in Bengali was witnessed. Some Bengali authors believe that </a:t>
            </a:r>
            <a:r>
              <a:rPr lang="en-US" sz="2900" dirty="0" err="1">
                <a:solidFill>
                  <a:schemeClr val="tx1"/>
                </a:solidFill>
                <a:latin typeface="Times New Roman" pitchFamily="18" charset="0"/>
                <a:cs typeface="Times New Roman" pitchFamily="18" charset="0"/>
              </a:rPr>
              <a:t>Jayadeva</a:t>
            </a:r>
            <a:r>
              <a:rPr lang="en-US" sz="2900" dirty="0">
                <a:solidFill>
                  <a:schemeClr val="tx1"/>
                </a:solidFill>
                <a:latin typeface="Times New Roman" pitchFamily="18" charset="0"/>
                <a:cs typeface="Times New Roman" pitchFamily="18" charset="0"/>
              </a:rPr>
              <a:t>, the famous Sanskrit poet and author of Gita </a:t>
            </a:r>
            <a:r>
              <a:rPr lang="en-US" sz="2900" dirty="0" err="1">
                <a:solidFill>
                  <a:schemeClr val="tx1"/>
                </a:solidFill>
                <a:latin typeface="Times New Roman" pitchFamily="18" charset="0"/>
                <a:cs typeface="Times New Roman" pitchFamily="18" charset="0"/>
              </a:rPr>
              <a:t>Govinda</a:t>
            </a:r>
            <a:r>
              <a:rPr lang="en-US" sz="2900" dirty="0">
                <a:solidFill>
                  <a:schemeClr val="tx1"/>
                </a:solidFill>
                <a:latin typeface="Times New Roman" pitchFamily="18" charset="0"/>
                <a:cs typeface="Times New Roman" pitchFamily="18" charset="0"/>
              </a:rPr>
              <a:t> of </a:t>
            </a:r>
            <a:r>
              <a:rPr lang="en-US" sz="2900" dirty="0" err="1">
                <a:solidFill>
                  <a:schemeClr val="tx1"/>
                </a:solidFill>
                <a:latin typeface="Times New Roman" pitchFamily="18" charset="0"/>
                <a:cs typeface="Times New Roman" pitchFamily="18" charset="0"/>
              </a:rPr>
              <a:t>Lakshman</a:t>
            </a:r>
            <a:r>
              <a:rPr lang="en-US" sz="2900" dirty="0">
                <a:solidFill>
                  <a:schemeClr val="tx1"/>
                </a:solidFill>
                <a:latin typeface="Times New Roman" pitchFamily="18" charset="0"/>
                <a:cs typeface="Times New Roman" pitchFamily="18" charset="0"/>
              </a:rPr>
              <a:t> Sen. After the </a:t>
            </a:r>
            <a:r>
              <a:rPr lang="en-US" sz="2900" dirty="0" err="1">
                <a:solidFill>
                  <a:schemeClr val="tx1"/>
                </a:solidFill>
                <a:latin typeface="Times New Roman" pitchFamily="18" charset="0"/>
                <a:cs typeface="Times New Roman" pitchFamily="18" charset="0"/>
              </a:rPr>
              <a:t>Sena</a:t>
            </a:r>
            <a:r>
              <a:rPr lang="en-US" sz="2900" dirty="0">
                <a:solidFill>
                  <a:schemeClr val="tx1"/>
                </a:solidFill>
                <a:latin typeface="Times New Roman" pitchFamily="18" charset="0"/>
                <a:cs typeface="Times New Roman" pitchFamily="18" charset="0"/>
              </a:rPr>
              <a:t> dynasty, the Deva dynasty ruled in eastern Bengal. The Deva dynasty was probably the last independent Hindu dynasty of Bengal.</a:t>
            </a:r>
          </a:p>
          <a:p>
            <a:pPr marL="660400" indent="-355600" algn="just">
              <a:lnSpc>
                <a:spcPct val="90000"/>
              </a:lnSpc>
              <a:spcBef>
                <a:spcPts val="0"/>
              </a:spcBef>
              <a:buFont typeface="Wingdings" pitchFamily="2" charset="2"/>
              <a:buChar char="q"/>
            </a:pPr>
            <a:r>
              <a:rPr lang="en-US" sz="2900" dirty="0">
                <a:solidFill>
                  <a:schemeClr val="tx1"/>
                </a:solidFill>
                <a:latin typeface="Times New Roman" pitchFamily="18" charset="0"/>
                <a:cs typeface="Times New Roman" pitchFamily="18" charset="0"/>
              </a:rPr>
              <a:t>The </a:t>
            </a:r>
            <a:r>
              <a:rPr lang="en-US" sz="2900" dirty="0" err="1">
                <a:solidFill>
                  <a:schemeClr val="tx1"/>
                </a:solidFill>
                <a:latin typeface="Times New Roman" pitchFamily="18" charset="0"/>
                <a:cs typeface="Times New Roman" pitchFamily="18" charset="0"/>
              </a:rPr>
              <a:t>Sena</a:t>
            </a:r>
            <a:r>
              <a:rPr lang="en-US" sz="2900" dirty="0">
                <a:solidFill>
                  <a:schemeClr val="tx1"/>
                </a:solidFill>
                <a:latin typeface="Times New Roman" pitchFamily="18" charset="0"/>
                <a:cs typeface="Times New Roman" pitchFamily="18" charset="0"/>
              </a:rPr>
              <a:t> rulers consolidated the caste system in Bengal. Although Bengal borrowed from the caste system of Mithila, caste was not so strong in Bengal as in Mithila.</a:t>
            </a:r>
          </a:p>
          <a:p>
            <a:pPr marL="660400" indent="-355600" algn="just">
              <a:lnSpc>
                <a:spcPct val="90000"/>
              </a:lnSpc>
              <a:spcBef>
                <a:spcPts val="0"/>
              </a:spcBef>
              <a:buFont typeface="Wingdings" pitchFamily="2" charset="2"/>
              <a:buChar char="q"/>
            </a:pPr>
            <a:r>
              <a:rPr lang="en-US" sz="2900" dirty="0">
                <a:solidFill>
                  <a:schemeClr val="tx1"/>
                </a:solidFill>
                <a:latin typeface="Times New Roman" pitchFamily="18" charset="0"/>
                <a:cs typeface="Times New Roman" pitchFamily="18" charset="0"/>
              </a:rPr>
              <a:t>Many sculptures depicting Hindu gods and goddesses are a part of the creative movement  </a:t>
            </a:r>
          </a:p>
          <a:p>
            <a:endParaRPr lang="en-US" dirty="0"/>
          </a:p>
        </p:txBody>
      </p:sp>
      <p:pic>
        <p:nvPicPr>
          <p:cNvPr id="5" name="Picture 4" descr="Origin and Early history of Sena Dynast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57938" y="3763334"/>
            <a:ext cx="3186112" cy="196942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8434" name="Picture 2" descr="Dhakeshwari Temple: History, Visiting Hours, Entry Fees (202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57938" y="1737360"/>
            <a:ext cx="3186111" cy="186388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4629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b="1" dirty="0" smtClean="0">
                <a:solidFill>
                  <a:srgbClr val="C00000"/>
                </a:solidFill>
                <a:latin typeface="Times New Roman" panose="02020603050405020304" pitchFamily="18" charset="0"/>
                <a:cs typeface="Times New Roman" panose="02020603050405020304" pitchFamily="18" charset="0"/>
              </a:rPr>
              <a:t>THE ECONOMIC CONDITION OF ANCIENT BENGAL</a:t>
            </a:r>
            <a:r>
              <a:rPr lang="en-US" dirty="0"/>
              <a:t/>
            </a:r>
            <a:br>
              <a:rPr lang="en-US" dirty="0"/>
            </a:br>
            <a:endParaRPr lang="en-US" dirty="0"/>
          </a:p>
        </p:txBody>
      </p:sp>
      <p:sp>
        <p:nvSpPr>
          <p:cNvPr id="3" name="Content Placeholder 2"/>
          <p:cNvSpPr>
            <a:spLocks noGrp="1"/>
          </p:cNvSpPr>
          <p:nvPr>
            <p:ph idx="1"/>
          </p:nvPr>
        </p:nvSpPr>
        <p:spPr>
          <a:xfrm>
            <a:off x="677334" y="1930400"/>
            <a:ext cx="8787168" cy="3880773"/>
          </a:xfrm>
        </p:spPr>
        <p:txBody>
          <a:bodyPr>
            <a:normAutofit/>
          </a:bodyPr>
          <a:lstStyle/>
          <a:p>
            <a:pPr algn="just">
              <a:lnSpc>
                <a:spcPct val="70000"/>
              </a:lnSpc>
              <a:spcBef>
                <a:spcPts val="0"/>
              </a:spcBef>
            </a:pPr>
            <a:r>
              <a:rPr lang="en-US" dirty="0">
                <a:latin typeface="Times New Roman" panose="02020603050405020304" pitchFamily="18" charset="0"/>
                <a:cs typeface="Times New Roman" panose="02020603050405020304" pitchFamily="18" charset="0"/>
              </a:rPr>
              <a:t>Bengal is always an agricultural country. Most of the people of Bengal in the ancient time lived-in villages. They would all together build up villages &amp; maintained their families by cultivating the surrounding lands of the villages. Those who cultivated lands or used lands by any means had to pay some specified taxes. the economy of the country was built up depending on agriculture. </a:t>
            </a:r>
          </a:p>
        </p:txBody>
      </p:sp>
      <p:pic>
        <p:nvPicPr>
          <p:cNvPr id="4" name="Picture 3" descr="Ancient Hindu - History of agriculture in the India PART... | Facebook"/>
          <p:cNvPicPr/>
          <p:nvPr/>
        </p:nvPicPr>
        <p:blipFill>
          <a:blip r:embed="rId2">
            <a:extLst>
              <a:ext uri="{28A0092B-C50C-407E-A947-70E740481C1C}">
                <a14:useLocalDpi xmlns:a14="http://schemas.microsoft.com/office/drawing/2010/main" val="0"/>
              </a:ext>
            </a:extLst>
          </a:blip>
          <a:srcRect/>
          <a:stretch>
            <a:fillRect/>
          </a:stretch>
        </p:blipFill>
        <p:spPr bwMode="auto">
          <a:xfrm>
            <a:off x="1120602" y="3109913"/>
            <a:ext cx="2637011" cy="2701260"/>
          </a:xfrm>
          <a:prstGeom prst="rect">
            <a:avLst/>
          </a:prstGeom>
          <a:ln>
            <a:noFill/>
          </a:ln>
          <a:effectLst>
            <a:outerShdw blurRad="292100" dist="139700" dir="2700000" algn="tl" rotWithShape="0">
              <a:srgbClr val="333333">
                <a:alpha val="65000"/>
              </a:srgbClr>
            </a:outerShdw>
          </a:effectLst>
        </p:spPr>
      </p:pic>
      <p:pic>
        <p:nvPicPr>
          <p:cNvPr id="5" name="Picture 4" descr="Ancient Hindu - History of agriculture in the India PART... | Facebook"/>
          <p:cNvPicPr/>
          <p:nvPr/>
        </p:nvPicPr>
        <p:blipFill>
          <a:blip r:embed="rId3">
            <a:extLst>
              <a:ext uri="{28A0092B-C50C-407E-A947-70E740481C1C}">
                <a14:useLocalDpi xmlns:a14="http://schemas.microsoft.com/office/drawing/2010/main" val="0"/>
              </a:ext>
            </a:extLst>
          </a:blip>
          <a:srcRect/>
          <a:stretch>
            <a:fillRect/>
          </a:stretch>
        </p:blipFill>
        <p:spPr bwMode="auto">
          <a:xfrm>
            <a:off x="3992745" y="3109913"/>
            <a:ext cx="2536643" cy="2701260"/>
          </a:xfrm>
          <a:prstGeom prst="rect">
            <a:avLst/>
          </a:prstGeom>
          <a:ln>
            <a:noFill/>
          </a:ln>
          <a:effectLst>
            <a:outerShdw blurRad="292100" dist="139700" dir="2700000" algn="tl" rotWithShape="0">
              <a:srgbClr val="333333">
                <a:alpha val="65000"/>
              </a:srgbClr>
            </a:outerShdw>
          </a:effectLst>
        </p:spPr>
      </p:pic>
      <p:pic>
        <p:nvPicPr>
          <p:cNvPr id="6" name="Picture 5" descr="60,200+ Ancient Farming Stock Photos, Pictures &amp; Royalty-Free Images -  iStock | Mesopotamia, Old farming, Stone age"/>
          <p:cNvPicPr/>
          <p:nvPr/>
        </p:nvPicPr>
        <p:blipFill>
          <a:blip r:embed="rId4">
            <a:extLst>
              <a:ext uri="{28A0092B-C50C-407E-A947-70E740481C1C}">
                <a14:useLocalDpi xmlns:a14="http://schemas.microsoft.com/office/drawing/2010/main" val="0"/>
              </a:ext>
            </a:extLst>
          </a:blip>
          <a:srcRect/>
          <a:stretch>
            <a:fillRect/>
          </a:stretch>
        </p:blipFill>
        <p:spPr bwMode="auto">
          <a:xfrm>
            <a:off x="6764520" y="3109913"/>
            <a:ext cx="2699983" cy="270126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9821324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3200" b="1" dirty="0">
                <a:solidFill>
                  <a:srgbClr val="C00000"/>
                </a:solidFill>
                <a:latin typeface="Times New Roman" panose="02020603050405020304" pitchFamily="18" charset="0"/>
                <a:cs typeface="Times New Roman" panose="02020603050405020304" pitchFamily="18" charset="0"/>
              </a:rPr>
              <a:t>THE ECONOMIC CONDITION OF ANCIENT BENGAL</a:t>
            </a:r>
            <a:endParaRPr lang="en-US" sz="3200" dirty="0"/>
          </a:p>
        </p:txBody>
      </p:sp>
      <p:sp>
        <p:nvSpPr>
          <p:cNvPr id="3" name="Content Placeholder 2"/>
          <p:cNvSpPr>
            <a:spLocks noGrp="1"/>
          </p:cNvSpPr>
          <p:nvPr>
            <p:ph idx="1"/>
          </p:nvPr>
        </p:nvSpPr>
        <p:spPr>
          <a:xfrm>
            <a:off x="677334" y="1930400"/>
            <a:ext cx="8596668" cy="3880773"/>
          </a:xfrm>
        </p:spPr>
        <p:txBody>
          <a:bodyPr>
            <a:normAutofit/>
          </a:bodyPr>
          <a:lstStyle/>
          <a:p>
            <a:pPr algn="just">
              <a:lnSpc>
                <a:spcPct val="70000"/>
              </a:lnSpc>
              <a:spcBef>
                <a:spcPts val="0"/>
              </a:spcBef>
            </a:pPr>
            <a:r>
              <a:rPr lang="en-US" dirty="0">
                <a:latin typeface="Times New Roman" panose="02020603050405020304" pitchFamily="18" charset="0"/>
                <a:cs typeface="Times New Roman" panose="02020603050405020304" pitchFamily="18" charset="0"/>
              </a:rPr>
              <a:t>Ancient Bengal was very rich in cottage industry. Things made of iron were chopper, axe, spade, spud, small spud, plough etc. Besides, water-pot and fighting weapons like arrow, spear, sword etc. were produced. Things made of earth included pitcher, small pitcher-shaped water-pot, large pots for cooking, dishes etc. Gold industry and gems and jewels industry developed very much for luxury things. Wood industry was also very developed. Different types of boat to move in rivers and big boats and ships to move in the sea were made of wood. </a:t>
            </a:r>
          </a:p>
        </p:txBody>
      </p:sp>
      <p:pic>
        <p:nvPicPr>
          <p:cNvPr id="4" name="Picture 3" descr="Cottage Industries In A Sentence"/>
          <p:cNvPicPr/>
          <p:nvPr/>
        </p:nvPicPr>
        <p:blipFill>
          <a:blip r:embed="rId2">
            <a:extLst>
              <a:ext uri="{28A0092B-C50C-407E-A947-70E740481C1C}">
                <a14:useLocalDpi xmlns:a14="http://schemas.microsoft.com/office/drawing/2010/main" val="0"/>
              </a:ext>
            </a:extLst>
          </a:blip>
          <a:srcRect/>
          <a:stretch>
            <a:fillRect/>
          </a:stretch>
        </p:blipFill>
        <p:spPr bwMode="auto">
          <a:xfrm>
            <a:off x="1039884" y="3409285"/>
            <a:ext cx="2389115" cy="2619375"/>
          </a:xfrm>
          <a:prstGeom prst="rect">
            <a:avLst/>
          </a:prstGeom>
          <a:ln>
            <a:noFill/>
          </a:ln>
          <a:effectLst>
            <a:outerShdw blurRad="292100" dist="139700" dir="2700000" algn="tl" rotWithShape="0">
              <a:srgbClr val="333333">
                <a:alpha val="65000"/>
              </a:srgbClr>
            </a:outerShdw>
          </a:effectLst>
        </p:spPr>
      </p:pic>
      <p:pic>
        <p:nvPicPr>
          <p:cNvPr id="5" name="Picture 4" descr="The Yakut blacksmiths. Drawn by V.L. Seroshevskiy in the late 19 th... |  Download Scientific Diagram"/>
          <p:cNvPicPr/>
          <p:nvPr/>
        </p:nvPicPr>
        <p:blipFill>
          <a:blip r:embed="rId3">
            <a:extLst>
              <a:ext uri="{28A0092B-C50C-407E-A947-70E740481C1C}">
                <a14:useLocalDpi xmlns:a14="http://schemas.microsoft.com/office/drawing/2010/main" val="0"/>
              </a:ext>
            </a:extLst>
          </a:blip>
          <a:srcRect/>
          <a:stretch>
            <a:fillRect/>
          </a:stretch>
        </p:blipFill>
        <p:spPr bwMode="auto">
          <a:xfrm>
            <a:off x="3690092" y="3409282"/>
            <a:ext cx="2571151" cy="2619375"/>
          </a:xfrm>
          <a:prstGeom prst="rect">
            <a:avLst/>
          </a:prstGeom>
          <a:ln>
            <a:noFill/>
          </a:ln>
          <a:effectLst>
            <a:outerShdw blurRad="292100" dist="139700" dir="2700000" algn="tl" rotWithShape="0">
              <a:srgbClr val="333333">
                <a:alpha val="65000"/>
              </a:srgbClr>
            </a:outerShdw>
          </a:effectLst>
        </p:spPr>
      </p:pic>
      <p:pic>
        <p:nvPicPr>
          <p:cNvPr id="6" name="Picture 5" descr="Indian carpenters hi-res stock photography and images - Alamy"/>
          <p:cNvPicPr/>
          <p:nvPr/>
        </p:nvPicPr>
        <p:blipFill>
          <a:blip r:embed="rId4">
            <a:extLst>
              <a:ext uri="{28A0092B-C50C-407E-A947-70E740481C1C}">
                <a14:useLocalDpi xmlns:a14="http://schemas.microsoft.com/office/drawing/2010/main" val="0"/>
              </a:ext>
            </a:extLst>
          </a:blip>
          <a:srcRect/>
          <a:stretch>
            <a:fillRect/>
          </a:stretch>
        </p:blipFill>
        <p:spPr bwMode="auto">
          <a:xfrm>
            <a:off x="6522336" y="3409282"/>
            <a:ext cx="2695573" cy="261937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7818214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919163"/>
          </a:xfrm>
        </p:spPr>
        <p:txBody>
          <a:bodyPr>
            <a:normAutofit fontScale="90000"/>
          </a:bodyPr>
          <a:lstStyle/>
          <a:p>
            <a:pPr algn="ctr"/>
            <a:r>
              <a:rPr lang="en-US" sz="3200" b="1" dirty="0" smtClean="0">
                <a:solidFill>
                  <a:srgbClr val="C00000"/>
                </a:solidFill>
                <a:latin typeface="Times New Roman" panose="02020603050405020304" pitchFamily="18" charset="0"/>
                <a:cs typeface="Times New Roman" panose="02020603050405020304" pitchFamily="18" charset="0"/>
              </a:rPr>
              <a:t>SOCIAL &amp; CULTURAL LIFE IN ANCIENT BENGAL</a:t>
            </a:r>
            <a:r>
              <a:rPr lang="en-US" sz="3200" dirty="0" smtClean="0">
                <a:solidFill>
                  <a:srgbClr val="C00000"/>
                </a:solidFill>
                <a:latin typeface="Times New Roman" panose="02020603050405020304" pitchFamily="18" charset="0"/>
                <a:cs typeface="Times New Roman" panose="02020603050405020304" pitchFamily="18" charset="0"/>
              </a:rPr>
              <a:t/>
            </a:r>
            <a:br>
              <a:rPr lang="en-US" sz="3200" dirty="0" smtClean="0">
                <a:solidFill>
                  <a:srgbClr val="C00000"/>
                </a:solidFill>
                <a:latin typeface="Times New Roman" panose="02020603050405020304" pitchFamily="18" charset="0"/>
                <a:cs typeface="Times New Roman" panose="02020603050405020304" pitchFamily="18" charset="0"/>
              </a:rPr>
            </a:br>
            <a:endParaRPr lang="en-US" sz="3200" dirty="0">
              <a:solidFill>
                <a:srgbClr val="C00000"/>
              </a:solidFill>
              <a:latin typeface="Times New Roman" panose="02020603050405020304" pitchFamily="18" charset="0"/>
              <a:cs typeface="Times New Roman" panose="02020603050405020304" pitchFamily="18" charset="0"/>
            </a:endParaRPr>
          </a:p>
        </p:txBody>
      </p:sp>
      <p:pic>
        <p:nvPicPr>
          <p:cNvPr id="4" name="Content Placeholder 3" descr="Know about the Economic and Social life of Aryans"/>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00100" y="3452917"/>
            <a:ext cx="4071938" cy="2004908"/>
          </a:xfrm>
          <a:prstGeom prst="rect">
            <a:avLst/>
          </a:prstGeom>
          <a:ln>
            <a:noFill/>
          </a:ln>
          <a:effectLst>
            <a:outerShdw blurRad="292100" dist="139700" dir="2700000" algn="tl" rotWithShape="0">
              <a:srgbClr val="333333">
                <a:alpha val="65000"/>
              </a:srgbClr>
            </a:outerShdw>
          </a:effectLst>
        </p:spPr>
      </p:pic>
      <p:sp>
        <p:nvSpPr>
          <p:cNvPr id="5" name="Rectangle 4"/>
          <p:cNvSpPr/>
          <p:nvPr/>
        </p:nvSpPr>
        <p:spPr>
          <a:xfrm>
            <a:off x="800100" y="1997839"/>
            <a:ext cx="8343900" cy="1455078"/>
          </a:xfrm>
          <a:prstGeom prst="rect">
            <a:avLst/>
          </a:prstGeom>
        </p:spPr>
        <p:txBody>
          <a:bodyPr wrap="square">
            <a:spAutoFit/>
          </a:bodyPr>
          <a:lstStyle/>
          <a:p>
            <a:pPr algn="just">
              <a:lnSpc>
                <a:spcPct val="70000"/>
              </a:lnSpc>
            </a:pPr>
            <a:r>
              <a:rPr lang="en-US" dirty="0">
                <a:latin typeface="Times New Roman" panose="02020603050405020304" pitchFamily="18" charset="0"/>
                <a:ea typeface="Calibri" panose="020F0502020204030204" pitchFamily="34" charset="0"/>
              </a:rPr>
              <a:t>Before the </a:t>
            </a:r>
            <a:r>
              <a:rPr lang="en-US" dirty="0" err="1">
                <a:latin typeface="Times New Roman" panose="02020603050405020304" pitchFamily="18" charset="0"/>
                <a:ea typeface="Calibri" panose="020F0502020204030204" pitchFamily="34" charset="0"/>
              </a:rPr>
              <a:t>Maurya</a:t>
            </a:r>
            <a:r>
              <a:rPr lang="en-US" dirty="0">
                <a:latin typeface="Times New Roman" panose="02020603050405020304" pitchFamily="18" charset="0"/>
                <a:ea typeface="Calibri" panose="020F0502020204030204" pitchFamily="34" charset="0"/>
              </a:rPr>
              <a:t> rule no political identity grew up in the people of Bengal in a broader Sense. During this time society was divided into different classes. Before the Aryans, some religious thoughts spread into Hinduism in the later periods. Among them remarkable are </a:t>
            </a:r>
            <a:r>
              <a:rPr lang="en-US" dirty="0" err="1">
                <a:latin typeface="Times New Roman" panose="02020603050405020304" pitchFamily="18" charset="0"/>
                <a:ea typeface="Calibri" panose="020F0502020204030204" pitchFamily="34" charset="0"/>
              </a:rPr>
              <a:t>Karmafal</a:t>
            </a:r>
            <a:r>
              <a:rPr lang="en-US" dirty="0">
                <a:latin typeface="Times New Roman" panose="02020603050405020304" pitchFamily="18" charset="0"/>
                <a:ea typeface="Calibri" panose="020F0502020204030204" pitchFamily="34" charset="0"/>
              </a:rPr>
              <a:t> (consequences of one's actions especially of previous birth that governs one's weal and woe), belief in rebirth, practice of yoga etc. The influence of many customs and manners of this age are noticed in Hindu society in the later periods. </a:t>
            </a:r>
            <a:endParaRPr lang="en-US" dirty="0"/>
          </a:p>
        </p:txBody>
      </p:sp>
      <p:pic>
        <p:nvPicPr>
          <p:cNvPr id="6" name="Picture 5" descr="The Vedic Society - Latest News &amp; Information"/>
          <p:cNvPicPr/>
          <p:nvPr/>
        </p:nvPicPr>
        <p:blipFill>
          <a:blip r:embed="rId3">
            <a:extLst>
              <a:ext uri="{28A0092B-C50C-407E-A947-70E740481C1C}">
                <a14:useLocalDpi xmlns:a14="http://schemas.microsoft.com/office/drawing/2010/main" val="0"/>
              </a:ext>
            </a:extLst>
          </a:blip>
          <a:srcRect/>
          <a:stretch>
            <a:fillRect/>
          </a:stretch>
        </p:blipFill>
        <p:spPr bwMode="auto">
          <a:xfrm>
            <a:off x="5115243" y="3452917"/>
            <a:ext cx="4028757" cy="200490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9248731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3200" b="1" dirty="0">
                <a:solidFill>
                  <a:srgbClr val="C00000"/>
                </a:solidFill>
                <a:latin typeface="Times New Roman" panose="02020603050405020304" pitchFamily="18" charset="0"/>
                <a:cs typeface="Times New Roman" panose="02020603050405020304" pitchFamily="18" charset="0"/>
              </a:rPr>
              <a:t>SOCIAL &amp; CULTURAL LIFE IN ANCIENT BENGAL</a:t>
            </a:r>
            <a:endParaRPr lang="en-US" sz="3200" dirty="0"/>
          </a:p>
        </p:txBody>
      </p:sp>
      <p:sp>
        <p:nvSpPr>
          <p:cNvPr id="3" name="Content Placeholder 2"/>
          <p:cNvSpPr>
            <a:spLocks noGrp="1"/>
          </p:cNvSpPr>
          <p:nvPr>
            <p:ph idx="1"/>
          </p:nvPr>
        </p:nvSpPr>
        <p:spPr/>
        <p:txBody>
          <a:bodyPr/>
          <a:lstStyle/>
          <a:p>
            <a:pPr algn="just">
              <a:lnSpc>
                <a:spcPct val="70000"/>
              </a:lnSpc>
              <a:spcBef>
                <a:spcPts val="0"/>
              </a:spcBef>
            </a:pPr>
            <a:r>
              <a:rPr lang="en-US" dirty="0" err="1" smtClean="0">
                <a:latin typeface="Times New Roman" panose="02020603050405020304" pitchFamily="18" charset="0"/>
                <a:cs typeface="Times New Roman" panose="02020603050405020304" pitchFamily="18" charset="0"/>
              </a:rPr>
              <a:t>Everycaste</a:t>
            </a:r>
            <a:r>
              <a:rPr lang="en-US" dirty="0">
                <a:latin typeface="Times New Roman" panose="02020603050405020304" pitchFamily="18" charset="0"/>
                <a:cs typeface="Times New Roman" panose="02020603050405020304" pitchFamily="18" charset="0"/>
              </a:rPr>
              <a:t> in the society had particular occupation. Studying, teaching and performing religious activities were the jobs of the Brahmins. They would get the highest dignity in the society. The occupation fighting. Trade and commerce were done by the </a:t>
            </a:r>
            <a:r>
              <a:rPr lang="en-US" dirty="0" err="1">
                <a:latin typeface="Times New Roman" panose="02020603050405020304" pitchFamily="18" charset="0"/>
                <a:cs typeface="Times New Roman" panose="02020603050405020304" pitchFamily="18" charset="0"/>
              </a:rPr>
              <a:t>Vaishyas</a:t>
            </a:r>
            <a:r>
              <a:rPr lang="en-US" dirty="0">
                <a:latin typeface="Times New Roman" panose="02020603050405020304" pitchFamily="18" charset="0"/>
                <a:cs typeface="Times New Roman" panose="02020603050405020304" pitchFamily="18" charset="0"/>
              </a:rPr>
              <a:t>. The Sudras of the lowest class would generally do agricultural work, fishing and other lower jobs. People of all other castes except they would associate with one another. Generally, marriage would take place within the same caste.</a:t>
            </a:r>
          </a:p>
        </p:txBody>
      </p:sp>
      <p:pic>
        <p:nvPicPr>
          <p:cNvPr id="4" name="Picture 3" descr="Ancient Indian History - The Complete Ancient India History Guide | KM"/>
          <p:cNvPicPr/>
          <p:nvPr/>
        </p:nvPicPr>
        <p:blipFill>
          <a:blip r:embed="rId2">
            <a:extLst>
              <a:ext uri="{28A0092B-C50C-407E-A947-70E740481C1C}">
                <a14:useLocalDpi xmlns:a14="http://schemas.microsoft.com/office/drawing/2010/main" val="0"/>
              </a:ext>
            </a:extLst>
          </a:blip>
          <a:srcRect/>
          <a:stretch>
            <a:fillRect/>
          </a:stretch>
        </p:blipFill>
        <p:spPr bwMode="auto">
          <a:xfrm>
            <a:off x="5241701" y="3379241"/>
            <a:ext cx="4032301" cy="2377615"/>
          </a:xfrm>
          <a:prstGeom prst="rect">
            <a:avLst/>
          </a:prstGeom>
          <a:ln>
            <a:noFill/>
          </a:ln>
          <a:effectLst>
            <a:outerShdw blurRad="292100" dist="139700" dir="2700000" algn="tl" rotWithShape="0">
              <a:srgbClr val="333333">
                <a:alpha val="65000"/>
              </a:srgbClr>
            </a:outerShdw>
          </a:effectLst>
        </p:spPr>
      </p:pic>
      <p:pic>
        <p:nvPicPr>
          <p:cNvPr id="5" name="Picture 4" descr="Vedic Agriculture in Ancient India - Cultivation Skills and Farming.."/>
          <p:cNvPicPr/>
          <p:nvPr/>
        </p:nvPicPr>
        <p:blipFill>
          <a:blip r:embed="rId3">
            <a:extLst>
              <a:ext uri="{28A0092B-C50C-407E-A947-70E740481C1C}">
                <a14:useLocalDpi xmlns:a14="http://schemas.microsoft.com/office/drawing/2010/main" val="0"/>
              </a:ext>
            </a:extLst>
          </a:blip>
          <a:srcRect/>
          <a:stretch>
            <a:fillRect/>
          </a:stretch>
        </p:blipFill>
        <p:spPr bwMode="auto">
          <a:xfrm>
            <a:off x="1068638" y="3379241"/>
            <a:ext cx="4017220" cy="237761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4761842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047750"/>
          </a:xfrm>
        </p:spPr>
        <p:txBody>
          <a:bodyPr>
            <a:normAutofit fontScale="90000"/>
          </a:bodyPr>
          <a:lstStyle/>
          <a:p>
            <a:pPr algn="ctr"/>
            <a:r>
              <a:rPr lang="en-US" sz="3200" b="1" dirty="0" smtClean="0">
                <a:solidFill>
                  <a:srgbClr val="C00000"/>
                </a:solidFill>
                <a:latin typeface="Times New Roman" panose="02020603050405020304" pitchFamily="18" charset="0"/>
                <a:cs typeface="Times New Roman" panose="02020603050405020304" pitchFamily="18" charset="0"/>
              </a:rPr>
              <a:t/>
            </a:r>
            <a:br>
              <a:rPr lang="en-US" sz="3200" b="1" dirty="0" smtClean="0">
                <a:solidFill>
                  <a:srgbClr val="C00000"/>
                </a:solidFill>
                <a:latin typeface="Times New Roman" panose="02020603050405020304" pitchFamily="18" charset="0"/>
                <a:cs typeface="Times New Roman" panose="02020603050405020304" pitchFamily="18" charset="0"/>
              </a:rPr>
            </a:br>
            <a:r>
              <a:rPr lang="en-US" sz="3200" b="1" dirty="0" smtClean="0">
                <a:solidFill>
                  <a:srgbClr val="C00000"/>
                </a:solidFill>
                <a:latin typeface="Times New Roman" panose="02020603050405020304" pitchFamily="18" charset="0"/>
                <a:cs typeface="Times New Roman" panose="02020603050405020304" pitchFamily="18" charset="0"/>
              </a:rPr>
              <a:t>THE </a:t>
            </a:r>
            <a:r>
              <a:rPr lang="en-US" b="1" dirty="0" smtClean="0">
                <a:solidFill>
                  <a:srgbClr val="C00000"/>
                </a:solidFill>
                <a:latin typeface="Times New Roman" panose="02020603050405020304" pitchFamily="18" charset="0"/>
                <a:cs typeface="Times New Roman" panose="02020603050405020304" pitchFamily="18" charset="0"/>
              </a:rPr>
              <a:t>RISE OF PALA DYNASTY</a:t>
            </a:r>
            <a:endParaRPr lang="en-US" b="1" dirty="0">
              <a:solidFill>
                <a:srgbClr val="C00000"/>
              </a:solidFill>
              <a:latin typeface="Times New Roman" panose="02020603050405020304" pitchFamily="18" charset="0"/>
              <a:cs typeface="Times New Roman" panose="02020603050405020304" pitchFamily="18" charset="0"/>
            </a:endParaRPr>
          </a:p>
        </p:txBody>
      </p:sp>
      <p:pic>
        <p:nvPicPr>
          <p:cNvPr id="1026" name="Picture 2" descr="Palas | PPT"/>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772150" y="1859341"/>
            <a:ext cx="3501852" cy="363791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4" name="Rectangle 3"/>
          <p:cNvSpPr/>
          <p:nvPr/>
        </p:nvSpPr>
        <p:spPr>
          <a:xfrm>
            <a:off x="208492" y="1859340"/>
            <a:ext cx="5292196" cy="3637919"/>
          </a:xfrm>
          <a:prstGeom prst="rect">
            <a:avLst/>
          </a:prstGeom>
        </p:spPr>
        <p:txBody>
          <a:bodyPr wrap="square">
            <a:spAutoFit/>
          </a:bodyPr>
          <a:lstStyle/>
          <a:p>
            <a:pPr marL="463550" indent="-285750" algn="just">
              <a:lnSpc>
                <a:spcPct val="80000"/>
              </a:lnSpc>
              <a:buFont typeface="Wingdings" panose="05000000000000000000" pitchFamily="2" charset="2"/>
              <a:buChar char="q"/>
            </a:pPr>
            <a:r>
              <a:rPr lang="en-US" sz="1600" dirty="0">
                <a:latin typeface="Times New Roman" panose="02020603050405020304" pitchFamily="18" charset="0"/>
                <a:cs typeface="Times New Roman" panose="02020603050405020304" pitchFamily="18" charset="0"/>
              </a:rPr>
              <a:t>The anarchy or </a:t>
            </a:r>
            <a:r>
              <a:rPr lang="en-US" sz="1600" dirty="0" err="1" smtClean="0">
                <a:latin typeface="Times New Roman" panose="02020603050405020304" pitchFamily="18" charset="0"/>
                <a:cs typeface="Times New Roman" panose="02020603050405020304" pitchFamily="18" charset="0"/>
              </a:rPr>
              <a:t>Matsyanyayam</a:t>
            </a:r>
            <a:r>
              <a:rPr lang="en-US" sz="1600" dirty="0" smtClean="0">
                <a:latin typeface="Times New Roman" panose="02020603050405020304" pitchFamily="18" charset="0"/>
                <a:cs typeface="Times New Roman" panose="02020603050405020304" pitchFamily="18" charset="0"/>
              </a:rPr>
              <a:t> and </a:t>
            </a:r>
            <a:r>
              <a:rPr lang="en-US" sz="1600" dirty="0">
                <a:latin typeface="Times New Roman" panose="02020603050405020304" pitchFamily="18" charset="0"/>
                <a:cs typeface="Times New Roman" panose="02020603050405020304" pitchFamily="18" charset="0"/>
              </a:rPr>
              <a:t>confusion that prevailed for more than a century led to a natural reaction. The people, who had suffered untold miseries for a long period, suddenly developed a political wisdom that impacted positively the establishment of the Pala dynasty. They perceived that the establishment of a single strong central authority was the only effective remedy against political disintegration. They also realized that such a happy state of things could only be brought about by the voluntary surrender of authority to one person by the numerous petty chiefs who had been exercising independent political authority in different parts of the country. This process of transition ended through a bloodless revolution which made a popular local hero Gopala the elected king of the country. This event is recognized as one of the first democratic elections (?) in South Asia since the time of the </a:t>
            </a:r>
            <a:r>
              <a:rPr lang="en-US" sz="1600" dirty="0" err="1">
                <a:latin typeface="Times New Roman" panose="02020603050405020304" pitchFamily="18" charset="0"/>
                <a:cs typeface="Times New Roman" panose="02020603050405020304" pitchFamily="18" charset="0"/>
              </a:rPr>
              <a:t>Maha</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Janapadas</a:t>
            </a:r>
            <a:r>
              <a:rPr lang="en-US" sz="1600"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86271577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dirty="0"/>
              <a:t> </a:t>
            </a:r>
            <a:r>
              <a:rPr lang="en-US" b="1" dirty="0" smtClean="0">
                <a:solidFill>
                  <a:srgbClr val="C00000"/>
                </a:solidFill>
                <a:latin typeface="Times New Roman" panose="02020603050405020304" pitchFamily="18" charset="0"/>
                <a:cs typeface="Times New Roman" panose="02020603050405020304" pitchFamily="18" charset="0"/>
              </a:rPr>
              <a:t>RELIGIOUS CONDITIONS OF ANCIENT BENGAL</a:t>
            </a:r>
            <a:r>
              <a:rPr lang="en-US" dirty="0"/>
              <a:t/>
            </a:r>
            <a:br>
              <a:rPr lang="en-US" dirty="0"/>
            </a:br>
            <a:endParaRPr lang="en-US" dirty="0"/>
          </a:p>
        </p:txBody>
      </p:sp>
      <p:sp>
        <p:nvSpPr>
          <p:cNvPr id="3" name="Content Placeholder 2"/>
          <p:cNvSpPr>
            <a:spLocks noGrp="1"/>
          </p:cNvSpPr>
          <p:nvPr>
            <p:ph idx="1"/>
          </p:nvPr>
        </p:nvSpPr>
        <p:spPr/>
        <p:txBody>
          <a:bodyPr/>
          <a:lstStyle/>
          <a:p>
            <a:pPr algn="just">
              <a:lnSpc>
                <a:spcPct val="70000"/>
              </a:lnSpc>
              <a:spcBef>
                <a:spcPts val="0"/>
              </a:spcBef>
            </a:pPr>
            <a:r>
              <a:rPr lang="en-US" dirty="0" smtClean="0">
                <a:latin typeface="Times New Roman" panose="02020603050405020304" pitchFamily="18" charset="0"/>
                <a:cs typeface="Times New Roman" panose="02020603050405020304" pitchFamily="18" charset="0"/>
              </a:rPr>
              <a:t>Nothing</a:t>
            </a:r>
            <a:r>
              <a:rPr lang="en-US" dirty="0">
                <a:latin typeface="Times New Roman" panose="02020603050405020304" pitchFamily="18" charset="0"/>
                <a:cs typeface="Times New Roman" panose="02020603050405020304" pitchFamily="18" charset="0"/>
              </a:rPr>
              <a:t> exact can be known which religion was in vogue in ancient Bengal before the establishment of Aryan religion. Because the history of the religious activities of those primitive settlers in the history of worshiping, fear and devotion, beliefs and prejudices of the people of small ethnic communities of country Bengal confined in </a:t>
            </a:r>
            <a:r>
              <a:rPr lang="en-US" dirty="0" err="1">
                <a:latin typeface="Times New Roman" panose="02020603050405020304" pitchFamily="18" charset="0"/>
                <a:cs typeface="Times New Roman" panose="02020603050405020304" pitchFamily="18" charset="0"/>
              </a:rPr>
              <a:t>Janapadas</a:t>
            </a:r>
            <a:r>
              <a:rPr lang="en-US" dirty="0">
                <a:latin typeface="Times New Roman" panose="02020603050405020304" pitchFamily="18" charset="0"/>
                <a:cs typeface="Times New Roman" panose="02020603050405020304" pitchFamily="18" charset="0"/>
              </a:rPr>
              <a:t>. Then the nature of religion was not the same throughout the country. Rather differences were noticed in religious activities with the differences of castes, classes, </a:t>
            </a:r>
            <a:r>
              <a:rPr lang="en-US" dirty="0" err="1">
                <a:latin typeface="Times New Roman" panose="02020603050405020304" pitchFamily="18" charset="0"/>
                <a:cs typeface="Times New Roman" panose="02020603050405020304" pitchFamily="18" charset="0"/>
              </a:rPr>
              <a:t>Janapad</a:t>
            </a:r>
            <a:r>
              <a:rPr lang="en-US" dirty="0">
                <a:latin typeface="Times New Roman" panose="02020603050405020304" pitchFamily="18" charset="0"/>
                <a:cs typeface="Times New Roman" panose="02020603050405020304" pitchFamily="18" charset="0"/>
              </a:rPr>
              <a:t> etc. All the same, their ancient religious beliefs, prejudices, methods of worshipping were transformed and mixed with the Aryan religion. </a:t>
            </a:r>
          </a:p>
        </p:txBody>
      </p:sp>
      <p:pic>
        <p:nvPicPr>
          <p:cNvPr id="4" name="Picture 3" descr="UPSC CSE - GS - Early Vedic Period - The Vedic Culture - 2 | History  Express - Tamil Nadu Book Offered by Unacademy"/>
          <p:cNvPicPr/>
          <p:nvPr/>
        </p:nvPicPr>
        <p:blipFill>
          <a:blip r:embed="rId2">
            <a:extLst>
              <a:ext uri="{28A0092B-C50C-407E-A947-70E740481C1C}">
                <a14:useLocalDpi xmlns:a14="http://schemas.microsoft.com/office/drawing/2010/main" val="0"/>
              </a:ext>
            </a:extLst>
          </a:blip>
          <a:srcRect/>
          <a:stretch>
            <a:fillRect/>
          </a:stretch>
        </p:blipFill>
        <p:spPr bwMode="auto">
          <a:xfrm>
            <a:off x="5318975" y="3791621"/>
            <a:ext cx="3760631" cy="2249741"/>
          </a:xfrm>
          <a:prstGeom prst="rect">
            <a:avLst/>
          </a:prstGeom>
          <a:ln>
            <a:noFill/>
          </a:ln>
          <a:effectLst>
            <a:outerShdw blurRad="292100" dist="139700" dir="2700000" algn="tl" rotWithShape="0">
              <a:srgbClr val="333333">
                <a:alpha val="65000"/>
              </a:srgbClr>
            </a:outerShdw>
          </a:effectLst>
        </p:spPr>
      </p:pic>
      <p:pic>
        <p:nvPicPr>
          <p:cNvPr id="1026" name="Picture 2" descr="Ancient Bengal's phenomenal role in spreading Buddhism in Tibet - GetBengal  stor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7605" y="3791621"/>
            <a:ext cx="3979550" cy="223677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46500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3200" b="1" dirty="0" smtClean="0">
                <a:solidFill>
                  <a:srgbClr val="C00000"/>
                </a:solidFill>
                <a:latin typeface="Times New Roman" panose="02020603050405020304" pitchFamily="18" charset="0"/>
                <a:cs typeface="Times New Roman" panose="02020603050405020304" pitchFamily="18" charset="0"/>
              </a:rPr>
              <a:t>RIVERS &amp; THE SOCIAL-ECONOMIC AND CULTURAL LIFE OF ANCIENT BENGAL</a:t>
            </a:r>
            <a:endParaRPr lang="en-US" sz="3200" dirty="0">
              <a:solidFill>
                <a:srgbClr val="C00000"/>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806122" y="2346317"/>
            <a:ext cx="3598453" cy="2462926"/>
          </a:xfrm>
        </p:spPr>
        <p:txBody>
          <a:bodyPr/>
          <a:lstStyle/>
          <a:p>
            <a:pPr algn="just">
              <a:lnSpc>
                <a:spcPct val="70000"/>
              </a:lnSpc>
              <a:spcBef>
                <a:spcPts val="0"/>
              </a:spcBef>
            </a:pPr>
            <a:r>
              <a:rPr lang="en-US" dirty="0">
                <a:latin typeface="Times New Roman" panose="02020603050405020304" pitchFamily="18" charset="0"/>
                <a:cs typeface="Times New Roman" panose="02020603050405020304" pitchFamily="18" charset="0"/>
              </a:rPr>
              <a:t>The relationship between rivers and the social, economic, and cultural life of Ancient Bengal is a multifaceted and profound one, with rivers playing a central role in shaping the region's history and development. In this historical review, we will explore how rivers such as the Ganges, Brahmaputra, and </a:t>
            </a:r>
            <a:r>
              <a:rPr lang="en-US" dirty="0" err="1">
                <a:latin typeface="Times New Roman" panose="02020603050405020304" pitchFamily="18" charset="0"/>
                <a:cs typeface="Times New Roman" panose="02020603050405020304" pitchFamily="18" charset="0"/>
              </a:rPr>
              <a:t>Meghna</a:t>
            </a:r>
            <a:r>
              <a:rPr lang="en-US" dirty="0">
                <a:latin typeface="Times New Roman" panose="02020603050405020304" pitchFamily="18" charset="0"/>
                <a:cs typeface="Times New Roman" panose="02020603050405020304" pitchFamily="18" charset="0"/>
              </a:rPr>
              <a:t> influenced the ancient society, economy, and culture of Bengal.</a:t>
            </a:r>
          </a:p>
          <a:p>
            <a:endParaRPr lang="en-US" dirty="0"/>
          </a:p>
        </p:txBody>
      </p:sp>
      <p:pic>
        <p:nvPicPr>
          <p:cNvPr id="4" name="Picture 3" descr="Padma River | Geology Page"/>
          <p:cNvPicPr/>
          <p:nvPr/>
        </p:nvPicPr>
        <p:blipFill>
          <a:blip r:embed="rId2">
            <a:extLst>
              <a:ext uri="{28A0092B-C50C-407E-A947-70E740481C1C}">
                <a14:useLocalDpi xmlns:a14="http://schemas.microsoft.com/office/drawing/2010/main" val="0"/>
              </a:ext>
            </a:extLst>
          </a:blip>
          <a:srcRect/>
          <a:stretch>
            <a:fillRect/>
          </a:stretch>
        </p:blipFill>
        <p:spPr bwMode="auto">
          <a:xfrm>
            <a:off x="4559120" y="2160589"/>
            <a:ext cx="4714882" cy="283438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14069286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sz="3200" b="1" dirty="0" smtClean="0">
                <a:solidFill>
                  <a:srgbClr val="C00000"/>
                </a:solidFill>
                <a:latin typeface="Times New Roman" panose="02020603050405020304" pitchFamily="18" charset="0"/>
                <a:cs typeface="Times New Roman" panose="02020603050405020304" pitchFamily="18" charset="0"/>
              </a:rPr>
              <a:t/>
            </a:r>
            <a:br>
              <a:rPr lang="en-US" sz="3200" b="1" dirty="0" smtClean="0">
                <a:solidFill>
                  <a:srgbClr val="C00000"/>
                </a:solidFill>
                <a:latin typeface="Times New Roman" panose="02020603050405020304" pitchFamily="18" charset="0"/>
                <a:cs typeface="Times New Roman" panose="02020603050405020304" pitchFamily="18" charset="0"/>
              </a:rPr>
            </a:br>
            <a:r>
              <a:rPr lang="en-US" b="1" dirty="0" smtClean="0">
                <a:solidFill>
                  <a:srgbClr val="C00000"/>
                </a:solidFill>
                <a:latin typeface="Times New Roman" panose="02020603050405020304" pitchFamily="18" charset="0"/>
                <a:cs typeface="Times New Roman" panose="02020603050405020304" pitchFamily="18" charset="0"/>
              </a:rPr>
              <a:t>ECONOMIC SIGNIFICANCE</a:t>
            </a:r>
            <a:r>
              <a:rPr lang="en-US" dirty="0"/>
              <a:t/>
            </a:r>
            <a:br>
              <a:rPr lang="en-US" dirty="0"/>
            </a:br>
            <a:endParaRPr lang="en-US" dirty="0"/>
          </a:p>
        </p:txBody>
      </p:sp>
      <p:sp>
        <p:nvSpPr>
          <p:cNvPr id="3" name="Content Placeholder 2"/>
          <p:cNvSpPr>
            <a:spLocks noGrp="1"/>
          </p:cNvSpPr>
          <p:nvPr>
            <p:ph idx="1"/>
          </p:nvPr>
        </p:nvSpPr>
        <p:spPr>
          <a:xfrm>
            <a:off x="561424" y="2341094"/>
            <a:ext cx="4032413" cy="3055154"/>
          </a:xfrm>
        </p:spPr>
        <p:txBody>
          <a:bodyPr>
            <a:normAutofit/>
          </a:bodyPr>
          <a:lstStyle/>
          <a:p>
            <a:pPr algn="just">
              <a:lnSpc>
                <a:spcPct val="70000"/>
              </a:lnSpc>
              <a:spcBef>
                <a:spcPts val="0"/>
              </a:spcBef>
            </a:pPr>
            <a:r>
              <a:rPr lang="en-US" sz="1600" b="1" dirty="0" smtClean="0">
                <a:solidFill>
                  <a:schemeClr val="tx1"/>
                </a:solidFill>
                <a:latin typeface="Times New Roman" panose="02020603050405020304" pitchFamily="18" charset="0"/>
                <a:cs typeface="Times New Roman" panose="02020603050405020304" pitchFamily="18" charset="0"/>
              </a:rPr>
              <a:t>Agriculture</a:t>
            </a:r>
            <a:r>
              <a:rPr lang="en-US" sz="1600" b="1" dirty="0">
                <a:solidFill>
                  <a:schemeClr val="tx1"/>
                </a:solidFill>
                <a:latin typeface="Times New Roman" panose="02020603050405020304" pitchFamily="18" charset="0"/>
                <a:cs typeface="Times New Roman" panose="02020603050405020304" pitchFamily="18" charset="0"/>
              </a:rPr>
              <a:t>: </a:t>
            </a:r>
            <a:r>
              <a:rPr lang="en-US" sz="1600" dirty="0">
                <a:solidFill>
                  <a:schemeClr val="tx1"/>
                </a:solidFill>
                <a:latin typeface="Times New Roman" panose="02020603050405020304" pitchFamily="18" charset="0"/>
                <a:cs typeface="Times New Roman" panose="02020603050405020304" pitchFamily="18" charset="0"/>
              </a:rPr>
              <a:t>The fertile riverbanks and deltas of Bengal were ideal for agriculture. Ancient Bengal became a rice-producing powerhouse, contributing significantly to the agrarian economy of the Indian subcontinent. The annual flooding of the rivers deposited nutrient-rich silt, ensuring bountiful harvests</a:t>
            </a:r>
            <a:r>
              <a:rPr lang="en-US" sz="1600" dirty="0" smtClean="0">
                <a:solidFill>
                  <a:schemeClr val="tx1"/>
                </a:solidFill>
                <a:latin typeface="Times New Roman" panose="02020603050405020304" pitchFamily="18" charset="0"/>
                <a:cs typeface="Times New Roman" panose="02020603050405020304" pitchFamily="18" charset="0"/>
              </a:rPr>
              <a:t>.</a:t>
            </a:r>
            <a:r>
              <a:rPr lang="en-US" sz="1600" dirty="0">
                <a:solidFill>
                  <a:schemeClr val="tx1"/>
                </a:solidFill>
                <a:latin typeface="Times New Roman" panose="02020603050405020304" pitchFamily="18" charset="0"/>
                <a:cs typeface="Times New Roman" panose="02020603050405020304" pitchFamily="18" charset="0"/>
              </a:rPr>
              <a:t> </a:t>
            </a:r>
          </a:p>
          <a:p>
            <a:pPr algn="just">
              <a:lnSpc>
                <a:spcPct val="70000"/>
              </a:lnSpc>
              <a:spcBef>
                <a:spcPts val="0"/>
              </a:spcBef>
            </a:pPr>
            <a:r>
              <a:rPr lang="en-US" sz="1600" b="1" dirty="0" smtClean="0">
                <a:solidFill>
                  <a:schemeClr val="tx1"/>
                </a:solidFill>
                <a:latin typeface="Times New Roman" panose="02020603050405020304" pitchFamily="18" charset="0"/>
                <a:cs typeface="Times New Roman" panose="02020603050405020304" pitchFamily="18" charset="0"/>
              </a:rPr>
              <a:t>Trade </a:t>
            </a:r>
            <a:r>
              <a:rPr lang="en-US" sz="1600" b="1" dirty="0">
                <a:solidFill>
                  <a:schemeClr val="tx1"/>
                </a:solidFill>
                <a:latin typeface="Times New Roman" panose="02020603050405020304" pitchFamily="18" charset="0"/>
                <a:cs typeface="Times New Roman" panose="02020603050405020304" pitchFamily="18" charset="0"/>
              </a:rPr>
              <a:t>and Commerce</a:t>
            </a:r>
            <a:r>
              <a:rPr lang="en-US" sz="1600" dirty="0">
                <a:solidFill>
                  <a:schemeClr val="tx1"/>
                </a:solidFill>
                <a:latin typeface="Times New Roman" panose="02020603050405020304" pitchFamily="18" charset="0"/>
                <a:cs typeface="Times New Roman" panose="02020603050405020304" pitchFamily="18" charset="0"/>
              </a:rPr>
              <a:t>: Rivers served as natural trade routes, facilitating the movement of goods and people. Ancient Bengal was strategically positioned on the maritime Silk Road, which connected it to Southeast Asia, China, and the Middle East. Trade along these river routes enriched the region and fostered cultural exchanges</a:t>
            </a:r>
            <a:r>
              <a:rPr lang="en-US" sz="1600" dirty="0" smtClean="0">
                <a:solidFill>
                  <a:schemeClr val="tx1"/>
                </a:solidFill>
                <a:latin typeface="Times New Roman" panose="02020603050405020304" pitchFamily="18" charset="0"/>
                <a:cs typeface="Times New Roman" panose="02020603050405020304" pitchFamily="18" charset="0"/>
              </a:rPr>
              <a:t>.</a:t>
            </a:r>
            <a:endParaRPr lang="en-US" sz="1600" dirty="0">
              <a:solidFill>
                <a:schemeClr val="tx1"/>
              </a:solidFill>
              <a:latin typeface="Times New Roman" panose="02020603050405020304" pitchFamily="18" charset="0"/>
              <a:cs typeface="Times New Roman" panose="02020603050405020304" pitchFamily="18" charset="0"/>
            </a:endParaRPr>
          </a:p>
          <a:p>
            <a:endParaRPr lang="en-US" dirty="0"/>
          </a:p>
        </p:txBody>
      </p:sp>
      <p:pic>
        <p:nvPicPr>
          <p:cNvPr id="4" name="Picture 3" descr="Late 19th century photograph - Shipping on the Hooghly, Calcutta, Kolkata,  India Stock Photo - Alamy"/>
          <p:cNvPicPr/>
          <p:nvPr/>
        </p:nvPicPr>
        <p:blipFill rotWithShape="1">
          <a:blip r:embed="rId2">
            <a:extLst>
              <a:ext uri="{28A0092B-C50C-407E-A947-70E740481C1C}">
                <a14:useLocalDpi xmlns:a14="http://schemas.microsoft.com/office/drawing/2010/main" val="0"/>
              </a:ext>
            </a:extLst>
          </a:blip>
          <a:srcRect b="8657"/>
          <a:stretch/>
        </p:blipFill>
        <p:spPr bwMode="auto">
          <a:xfrm>
            <a:off x="4709747" y="2135032"/>
            <a:ext cx="4564255" cy="326121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51518108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sz="3200" b="1" dirty="0" smtClean="0">
                <a:solidFill>
                  <a:srgbClr val="C00000"/>
                </a:solidFill>
                <a:latin typeface="Times New Roman" panose="02020603050405020304" pitchFamily="18" charset="0"/>
                <a:cs typeface="Times New Roman" panose="02020603050405020304" pitchFamily="18" charset="0"/>
              </a:rPr>
              <a:t/>
            </a:r>
            <a:br>
              <a:rPr lang="en-US" sz="3200" b="1" dirty="0" smtClean="0">
                <a:solidFill>
                  <a:srgbClr val="C00000"/>
                </a:solidFill>
                <a:latin typeface="Times New Roman" panose="02020603050405020304" pitchFamily="18" charset="0"/>
                <a:cs typeface="Times New Roman" panose="02020603050405020304" pitchFamily="18" charset="0"/>
              </a:rPr>
            </a:br>
            <a:r>
              <a:rPr lang="en-US" sz="3200" b="1" dirty="0" smtClean="0">
                <a:solidFill>
                  <a:srgbClr val="C00000"/>
                </a:solidFill>
                <a:latin typeface="Times New Roman" panose="02020603050405020304" pitchFamily="18" charset="0"/>
                <a:cs typeface="Times New Roman" panose="02020603050405020304" pitchFamily="18" charset="0"/>
              </a:rPr>
              <a:t>SOCIAL IMPLICATIONS:</a:t>
            </a:r>
            <a:r>
              <a:rPr lang="en-US" sz="3200" dirty="0" smtClean="0">
                <a:solidFill>
                  <a:srgbClr val="C00000"/>
                </a:solidFill>
                <a:latin typeface="Times New Roman" panose="02020603050405020304" pitchFamily="18" charset="0"/>
                <a:cs typeface="Times New Roman" panose="02020603050405020304" pitchFamily="18" charset="0"/>
              </a:rPr>
              <a:t/>
            </a:r>
            <a:br>
              <a:rPr lang="en-US" sz="3200" dirty="0" smtClean="0">
                <a:solidFill>
                  <a:srgbClr val="C00000"/>
                </a:solidFill>
                <a:latin typeface="Times New Roman" panose="02020603050405020304" pitchFamily="18" charset="0"/>
                <a:cs typeface="Times New Roman" panose="02020603050405020304" pitchFamily="18" charset="0"/>
              </a:rPr>
            </a:br>
            <a:endParaRPr lang="en-US" sz="3200" dirty="0">
              <a:solidFill>
                <a:srgbClr val="C00000"/>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77334" y="2654840"/>
            <a:ext cx="3788649" cy="3524594"/>
          </a:xfrm>
        </p:spPr>
        <p:txBody>
          <a:bodyPr>
            <a:normAutofit lnSpcReduction="10000"/>
          </a:bodyPr>
          <a:lstStyle/>
          <a:p>
            <a:pPr algn="just">
              <a:lnSpc>
                <a:spcPct val="70000"/>
              </a:lnSpc>
              <a:spcBef>
                <a:spcPts val="0"/>
              </a:spcBef>
            </a:pPr>
            <a:r>
              <a:rPr lang="en-US" b="1" dirty="0" smtClean="0">
                <a:solidFill>
                  <a:schemeClr val="tx1"/>
                </a:solidFill>
                <a:latin typeface="Times New Roman" panose="02020603050405020304" pitchFamily="18" charset="0"/>
                <a:cs typeface="Times New Roman" panose="02020603050405020304" pitchFamily="18" charset="0"/>
              </a:rPr>
              <a:t>Settlement Patterns: </a:t>
            </a:r>
            <a:r>
              <a:rPr lang="en-US" dirty="0" smtClean="0">
                <a:solidFill>
                  <a:schemeClr val="tx1"/>
                </a:solidFill>
                <a:latin typeface="Times New Roman" panose="02020603050405020304" pitchFamily="18" charset="0"/>
                <a:cs typeface="Times New Roman" panose="02020603050405020304" pitchFamily="18" charset="0"/>
              </a:rPr>
              <a:t>The availability of water for irrigation and transportation influenced settlement patterns. Villages and towns sprang up along the riverbanks, forming a dense network of communities. These settlements often had a distinct cultural and social life centered on the river.</a:t>
            </a:r>
          </a:p>
          <a:p>
            <a:pPr algn="just">
              <a:lnSpc>
                <a:spcPct val="70000"/>
              </a:lnSpc>
              <a:spcBef>
                <a:spcPts val="0"/>
              </a:spcBef>
            </a:pPr>
            <a:r>
              <a:rPr lang="en-US" b="1" dirty="0" smtClean="0">
                <a:solidFill>
                  <a:schemeClr val="tx1"/>
                </a:solidFill>
                <a:latin typeface="Times New Roman" panose="02020603050405020304" pitchFamily="18" charset="0"/>
                <a:cs typeface="Times New Roman" panose="02020603050405020304" pitchFamily="18" charset="0"/>
              </a:rPr>
              <a:t>Social Hierarchies: </a:t>
            </a:r>
            <a:r>
              <a:rPr lang="en-US" dirty="0" smtClean="0">
                <a:solidFill>
                  <a:schemeClr val="tx1"/>
                </a:solidFill>
                <a:latin typeface="Times New Roman" panose="02020603050405020304" pitchFamily="18" charset="0"/>
                <a:cs typeface="Times New Roman" panose="02020603050405020304" pitchFamily="18" charset="0"/>
              </a:rPr>
              <a:t>Control over-irrigation and access to river resources often led to the emergence of social hierarchies. Those who controlled the water supply held significant power and influence in ancient Bengal's society.</a:t>
            </a:r>
          </a:p>
          <a:p>
            <a:endParaRPr lang="en-US" dirty="0"/>
          </a:p>
        </p:txBody>
      </p:sp>
      <p:pic>
        <p:nvPicPr>
          <p:cNvPr id="4" name="Picture 3" descr="History of Bengal - Wikipedia"/>
          <p:cNvPicPr/>
          <p:nvPr/>
        </p:nvPicPr>
        <p:blipFill>
          <a:blip r:embed="rId2">
            <a:extLst>
              <a:ext uri="{28A0092B-C50C-407E-A947-70E740481C1C}">
                <a14:useLocalDpi xmlns:a14="http://schemas.microsoft.com/office/drawing/2010/main" val="0"/>
              </a:ext>
            </a:extLst>
          </a:blip>
          <a:srcRect/>
          <a:stretch>
            <a:fillRect/>
          </a:stretch>
        </p:blipFill>
        <p:spPr bwMode="auto">
          <a:xfrm>
            <a:off x="4611758" y="2160588"/>
            <a:ext cx="4929808" cy="388077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76631786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sz="3200" b="1" dirty="0" smtClean="0">
                <a:solidFill>
                  <a:srgbClr val="C00000"/>
                </a:solidFill>
                <a:latin typeface="Times New Roman" panose="02020603050405020304" pitchFamily="18" charset="0"/>
                <a:cs typeface="Times New Roman" panose="02020603050405020304" pitchFamily="18" charset="0"/>
              </a:rPr>
              <a:t/>
            </a:r>
            <a:br>
              <a:rPr lang="en-US" sz="3200" b="1" dirty="0" smtClean="0">
                <a:solidFill>
                  <a:srgbClr val="C00000"/>
                </a:solidFill>
                <a:latin typeface="Times New Roman" panose="02020603050405020304" pitchFamily="18" charset="0"/>
                <a:cs typeface="Times New Roman" panose="02020603050405020304" pitchFamily="18" charset="0"/>
              </a:rPr>
            </a:br>
            <a:r>
              <a:rPr lang="en-US" sz="3200" b="1" dirty="0" smtClean="0">
                <a:solidFill>
                  <a:srgbClr val="C00000"/>
                </a:solidFill>
                <a:latin typeface="Times New Roman" panose="02020603050405020304" pitchFamily="18" charset="0"/>
                <a:cs typeface="Times New Roman" panose="02020603050405020304" pitchFamily="18" charset="0"/>
              </a:rPr>
              <a:t>CULTURAL SIGNIFICANCE:</a:t>
            </a:r>
            <a:r>
              <a:rPr lang="en-US" dirty="0"/>
              <a:t/>
            </a:r>
            <a:br>
              <a:rPr lang="en-US" dirty="0"/>
            </a:br>
            <a:endParaRPr lang="en-US" dirty="0"/>
          </a:p>
        </p:txBody>
      </p:sp>
      <p:sp>
        <p:nvSpPr>
          <p:cNvPr id="3" name="Content Placeholder 2"/>
          <p:cNvSpPr>
            <a:spLocks noGrp="1"/>
          </p:cNvSpPr>
          <p:nvPr>
            <p:ph idx="1"/>
          </p:nvPr>
        </p:nvSpPr>
        <p:spPr>
          <a:xfrm>
            <a:off x="677334" y="2365930"/>
            <a:ext cx="4557275" cy="3880773"/>
          </a:xfrm>
        </p:spPr>
        <p:txBody>
          <a:bodyPr>
            <a:normAutofit/>
          </a:bodyPr>
          <a:lstStyle/>
          <a:p>
            <a:pPr algn="just">
              <a:lnSpc>
                <a:spcPct val="70000"/>
              </a:lnSpc>
              <a:spcBef>
                <a:spcPts val="0"/>
              </a:spcBef>
            </a:pPr>
            <a:r>
              <a:rPr lang="en-US" b="1" dirty="0" smtClean="0">
                <a:latin typeface="Times New Roman" panose="02020603050405020304" pitchFamily="18" charset="0"/>
                <a:cs typeface="Times New Roman" panose="02020603050405020304" pitchFamily="18" charset="0"/>
              </a:rPr>
              <a:t>Religion </a:t>
            </a:r>
            <a:r>
              <a:rPr lang="en-US" b="1" dirty="0">
                <a:latin typeface="Times New Roman" panose="02020603050405020304" pitchFamily="18" charset="0"/>
                <a:cs typeface="Times New Roman" panose="02020603050405020304" pitchFamily="18" charset="0"/>
              </a:rPr>
              <a:t>and Rituals: </a:t>
            </a:r>
            <a:r>
              <a:rPr lang="en-US" dirty="0">
                <a:latin typeface="Times New Roman" panose="02020603050405020304" pitchFamily="18" charset="0"/>
                <a:cs typeface="Times New Roman" panose="02020603050405020304" pitchFamily="18" charset="0"/>
              </a:rPr>
              <a:t>Rivers held immense religious significance in ancient Bengal. The Ganges, in particular, was revered as a sacred river. Pilgrims from across the subcontinent traveled to bathe in its waters, and riverbanks became sites of religious ceremonies and rituals</a:t>
            </a:r>
            <a:r>
              <a:rPr lang="en-US" dirty="0" smtClean="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a:p>
            <a:pPr algn="just">
              <a:lnSpc>
                <a:spcPct val="70000"/>
              </a:lnSpc>
              <a:spcBef>
                <a:spcPts val="0"/>
              </a:spcBef>
            </a:pPr>
            <a:r>
              <a:rPr lang="en-US" b="1" dirty="0" smtClean="0">
                <a:latin typeface="Times New Roman" panose="02020603050405020304" pitchFamily="18" charset="0"/>
                <a:cs typeface="Times New Roman" panose="02020603050405020304" pitchFamily="18" charset="0"/>
              </a:rPr>
              <a:t>Art </a:t>
            </a:r>
            <a:r>
              <a:rPr lang="en-US" b="1" dirty="0">
                <a:latin typeface="Times New Roman" panose="02020603050405020304" pitchFamily="18" charset="0"/>
                <a:cs typeface="Times New Roman" panose="02020603050405020304" pitchFamily="18" charset="0"/>
              </a:rPr>
              <a:t>and Literature: </a:t>
            </a:r>
            <a:r>
              <a:rPr lang="en-US" dirty="0">
                <a:latin typeface="Times New Roman" panose="02020603050405020304" pitchFamily="18" charset="0"/>
                <a:cs typeface="Times New Roman" panose="02020603050405020304" pitchFamily="18" charset="0"/>
              </a:rPr>
              <a:t>The beauty and symbolism of rivers found expression in art and literature. Ancient Bengali poetry, such as the works of Rabindranath Tagore, often featured the rivers as metaphors for various emotions and experiences.</a:t>
            </a:r>
          </a:p>
          <a:p>
            <a:pPr algn="just">
              <a:lnSpc>
                <a:spcPct val="70000"/>
              </a:lnSpc>
              <a:spcBef>
                <a:spcPts val="0"/>
              </a:spcBef>
            </a:pPr>
            <a:r>
              <a:rPr lang="en-US" b="1" dirty="0" smtClean="0">
                <a:latin typeface="Times New Roman" panose="02020603050405020304" pitchFamily="18" charset="0"/>
                <a:cs typeface="Times New Roman" panose="02020603050405020304" pitchFamily="18" charset="0"/>
              </a:rPr>
              <a:t>Festivals</a:t>
            </a:r>
            <a:r>
              <a:rPr lang="en-US" b="1"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Festivals like </a:t>
            </a:r>
            <a:r>
              <a:rPr lang="en-US" dirty="0" err="1">
                <a:latin typeface="Times New Roman" panose="02020603050405020304" pitchFamily="18" charset="0"/>
                <a:cs typeface="Times New Roman" panose="02020603050405020304" pitchFamily="18" charset="0"/>
              </a:rPr>
              <a:t>Durga</a:t>
            </a:r>
            <a:r>
              <a:rPr lang="en-US" dirty="0">
                <a:latin typeface="Times New Roman" panose="02020603050405020304" pitchFamily="18" charset="0"/>
                <a:cs typeface="Times New Roman" panose="02020603050405020304" pitchFamily="18" charset="0"/>
              </a:rPr>
              <a:t> Puja, which celebrates the goddess </a:t>
            </a:r>
            <a:r>
              <a:rPr lang="en-US" dirty="0" err="1">
                <a:latin typeface="Times New Roman" panose="02020603050405020304" pitchFamily="18" charset="0"/>
                <a:cs typeface="Times New Roman" panose="02020603050405020304" pitchFamily="18" charset="0"/>
              </a:rPr>
              <a:t>Durga's</a:t>
            </a:r>
            <a:r>
              <a:rPr lang="en-US" dirty="0">
                <a:latin typeface="Times New Roman" panose="02020603050405020304" pitchFamily="18" charset="0"/>
                <a:cs typeface="Times New Roman" panose="02020603050405020304" pitchFamily="18" charset="0"/>
              </a:rPr>
              <a:t> victory over evil, often involve the immersion of idols in the rivers. This ritual not only signifies the cyclical nature of life but also fosters a sense of community and cultural identity.</a:t>
            </a:r>
          </a:p>
          <a:p>
            <a:endParaRPr lang="en-US" dirty="0"/>
          </a:p>
        </p:txBody>
      </p:sp>
      <p:pic>
        <p:nvPicPr>
          <p:cNvPr id="1026" name="Picture 2" descr="River culture: life as a dance to the rhythm of the water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34885" y="2277669"/>
            <a:ext cx="3693777" cy="376369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654439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305318" y="2274660"/>
            <a:ext cx="5567095" cy="3147345"/>
          </a:xfrm>
        </p:spPr>
      </p:pic>
    </p:spTree>
    <p:extLst>
      <p:ext uri="{BB962C8B-B14F-4D97-AF65-F5344CB8AC3E}">
        <p14:creationId xmlns:p14="http://schemas.microsoft.com/office/powerpoint/2010/main" val="22883435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1"/>
            <a:ext cx="8596668" cy="876300"/>
          </a:xfrm>
        </p:spPr>
        <p:txBody>
          <a:bodyPr>
            <a:normAutofit/>
          </a:bodyPr>
          <a:lstStyle/>
          <a:p>
            <a:pPr algn="ctr"/>
            <a:r>
              <a:rPr lang="en-US" sz="2800" b="1" dirty="0">
                <a:solidFill>
                  <a:srgbClr val="C00000"/>
                </a:solidFill>
                <a:latin typeface="Times New Roman" panose="02020603050405020304" pitchFamily="18" charset="0"/>
                <a:cs typeface="Times New Roman" panose="02020603050405020304" pitchFamily="18" charset="0"/>
              </a:rPr>
              <a:t>THE </a:t>
            </a:r>
            <a:r>
              <a:rPr lang="en-US" sz="3200" b="1" dirty="0">
                <a:solidFill>
                  <a:srgbClr val="C00000"/>
                </a:solidFill>
                <a:latin typeface="Times New Roman" panose="02020603050405020304" pitchFamily="18" charset="0"/>
                <a:cs typeface="Times New Roman" panose="02020603050405020304" pitchFamily="18" charset="0"/>
              </a:rPr>
              <a:t>RISE OF PALA DYNASTY</a:t>
            </a:r>
            <a:endParaRPr lang="en-US" sz="3200" b="1" dirty="0">
              <a:solidFill>
                <a:srgbClr val="C00000"/>
              </a:solidFill>
            </a:endParaRPr>
          </a:p>
        </p:txBody>
      </p:sp>
      <p:sp>
        <p:nvSpPr>
          <p:cNvPr id="5" name="Content Placeholder 4"/>
          <p:cNvSpPr>
            <a:spLocks noGrp="1"/>
          </p:cNvSpPr>
          <p:nvPr>
            <p:ph idx="1"/>
          </p:nvPr>
        </p:nvSpPr>
        <p:spPr>
          <a:xfrm>
            <a:off x="320147" y="1485901"/>
            <a:ext cx="5696306" cy="3884140"/>
          </a:xfrm>
          <a:prstGeom prst="rect">
            <a:avLst/>
          </a:prstGeom>
        </p:spPr>
        <p:txBody>
          <a:bodyPr wrap="square">
            <a:spAutoFit/>
          </a:bodyPr>
          <a:lstStyle/>
          <a:p>
            <a:pPr algn="just">
              <a:lnSpc>
                <a:spcPct val="70000"/>
              </a:lnSpc>
              <a:spcBef>
                <a:spcPts val="0"/>
              </a:spcBef>
            </a:pPr>
            <a:r>
              <a:rPr lang="en-US" sz="1600" dirty="0">
                <a:solidFill>
                  <a:schemeClr val="tx1"/>
                </a:solidFill>
                <a:latin typeface="Times New Roman" panose="02020603050405020304" pitchFamily="18" charset="0"/>
                <a:cs typeface="Times New Roman" panose="02020603050405020304" pitchFamily="18" charset="0"/>
              </a:rPr>
              <a:t>The rule of the Pala dynasty started in the middle of the eighth century which introduced a new era in Bengal history. For the first time, we observed a long-lasted single ruling dynasty in Bengal. </a:t>
            </a:r>
          </a:p>
          <a:p>
            <a:pPr algn="just">
              <a:lnSpc>
                <a:spcPct val="70000"/>
              </a:lnSpc>
              <a:spcBef>
                <a:spcPts val="0"/>
              </a:spcBef>
            </a:pPr>
            <a:r>
              <a:rPr lang="en-US" sz="1600" dirty="0">
                <a:solidFill>
                  <a:schemeClr val="tx1"/>
                </a:solidFill>
                <a:latin typeface="Times New Roman" panose="02020603050405020304" pitchFamily="18" charset="0"/>
                <a:cs typeface="Times New Roman" panose="02020603050405020304" pitchFamily="18" charset="0"/>
              </a:rPr>
              <a:t>Pala, they ruled Bengal and Bihar from 760 – 1142 A.D. About 4 kings. They are; 1. Gopala 2. </a:t>
            </a:r>
            <a:r>
              <a:rPr lang="en-US" sz="1600" dirty="0" err="1">
                <a:solidFill>
                  <a:schemeClr val="tx1"/>
                </a:solidFill>
                <a:latin typeface="Times New Roman" panose="02020603050405020304" pitchFamily="18" charset="0"/>
                <a:cs typeface="Times New Roman" panose="02020603050405020304" pitchFamily="18" charset="0"/>
              </a:rPr>
              <a:t>Dharmapala</a:t>
            </a:r>
            <a:r>
              <a:rPr lang="en-US" sz="1600" dirty="0">
                <a:solidFill>
                  <a:schemeClr val="tx1"/>
                </a:solidFill>
                <a:latin typeface="Times New Roman" panose="02020603050405020304" pitchFamily="18" charset="0"/>
                <a:cs typeface="Times New Roman" panose="02020603050405020304" pitchFamily="18" charset="0"/>
              </a:rPr>
              <a:t> (son) 3. </a:t>
            </a:r>
            <a:r>
              <a:rPr lang="en-US" sz="1600" dirty="0" err="1">
                <a:solidFill>
                  <a:schemeClr val="tx1"/>
                </a:solidFill>
                <a:latin typeface="Times New Roman" panose="02020603050405020304" pitchFamily="18" charset="0"/>
                <a:cs typeface="Times New Roman" panose="02020603050405020304" pitchFamily="18" charset="0"/>
              </a:rPr>
              <a:t>Devapala</a:t>
            </a:r>
            <a:r>
              <a:rPr lang="en-US" sz="1600" dirty="0">
                <a:solidFill>
                  <a:schemeClr val="tx1"/>
                </a:solidFill>
                <a:latin typeface="Times New Roman" panose="02020603050405020304" pitchFamily="18" charset="0"/>
                <a:cs typeface="Times New Roman" panose="02020603050405020304" pitchFamily="18" charset="0"/>
              </a:rPr>
              <a:t> (son) 4. </a:t>
            </a:r>
            <a:r>
              <a:rPr lang="en-US" sz="1600" dirty="0" err="1">
                <a:solidFill>
                  <a:schemeClr val="tx1"/>
                </a:solidFill>
                <a:latin typeface="Times New Roman" panose="02020603050405020304" pitchFamily="18" charset="0"/>
                <a:cs typeface="Times New Roman" panose="02020603050405020304" pitchFamily="18" charset="0"/>
              </a:rPr>
              <a:t>Mahipala</a:t>
            </a:r>
            <a:r>
              <a:rPr lang="en-US" sz="1600" dirty="0">
                <a:solidFill>
                  <a:schemeClr val="tx1"/>
                </a:solidFill>
                <a:latin typeface="Times New Roman" panose="02020603050405020304" pitchFamily="18" charset="0"/>
                <a:cs typeface="Times New Roman" panose="02020603050405020304" pitchFamily="18" charset="0"/>
              </a:rPr>
              <a:t> I Gopala, </a:t>
            </a:r>
            <a:r>
              <a:rPr lang="en-US" sz="1600" dirty="0" err="1">
                <a:solidFill>
                  <a:schemeClr val="tx1"/>
                </a:solidFill>
                <a:latin typeface="Times New Roman" panose="02020603050405020304" pitchFamily="18" charset="0"/>
                <a:cs typeface="Times New Roman" panose="02020603050405020304" pitchFamily="18" charset="0"/>
              </a:rPr>
              <a:t>Dharmapala</a:t>
            </a:r>
            <a:r>
              <a:rPr lang="en-US" sz="1600" dirty="0">
                <a:solidFill>
                  <a:schemeClr val="tx1"/>
                </a:solidFill>
                <a:latin typeface="Times New Roman" panose="02020603050405020304" pitchFamily="18" charset="0"/>
                <a:cs typeface="Times New Roman" panose="02020603050405020304" pitchFamily="18" charset="0"/>
              </a:rPr>
              <a:t> and </a:t>
            </a:r>
            <a:r>
              <a:rPr lang="en-US" sz="1600" dirty="0" err="1" smtClean="0">
                <a:solidFill>
                  <a:schemeClr val="tx1"/>
                </a:solidFill>
                <a:latin typeface="Times New Roman" panose="02020603050405020304" pitchFamily="18" charset="0"/>
                <a:cs typeface="Times New Roman" panose="02020603050405020304" pitchFamily="18" charset="0"/>
              </a:rPr>
              <a:t>Devapala</a:t>
            </a:r>
            <a:r>
              <a:rPr lang="en-US" sz="1600" dirty="0" smtClean="0">
                <a:solidFill>
                  <a:schemeClr val="tx1"/>
                </a:solidFill>
                <a:latin typeface="Times New Roman" panose="02020603050405020304" pitchFamily="18" charset="0"/>
                <a:cs typeface="Times New Roman" panose="02020603050405020304" pitchFamily="18" charset="0"/>
              </a:rPr>
              <a:t> </a:t>
            </a:r>
            <a:r>
              <a:rPr lang="en-US" sz="1600" dirty="0">
                <a:solidFill>
                  <a:schemeClr val="tx1"/>
                </a:solidFill>
                <a:latin typeface="Times New Roman" panose="02020603050405020304" pitchFamily="18" charset="0"/>
                <a:cs typeface="Times New Roman" panose="02020603050405020304" pitchFamily="18" charset="0"/>
              </a:rPr>
              <a:t>were </a:t>
            </a:r>
            <a:r>
              <a:rPr lang="en-US" sz="1600" dirty="0" err="1">
                <a:solidFill>
                  <a:schemeClr val="tx1"/>
                </a:solidFill>
                <a:latin typeface="Times New Roman" panose="02020603050405020304" pitchFamily="18" charset="0"/>
                <a:cs typeface="Times New Roman" panose="02020603050405020304" pitchFamily="18" charset="0"/>
              </a:rPr>
              <a:t>relatd</a:t>
            </a:r>
            <a:r>
              <a:rPr lang="en-US" sz="1600" dirty="0">
                <a:solidFill>
                  <a:schemeClr val="tx1"/>
                </a:solidFill>
                <a:latin typeface="Times New Roman" panose="02020603050405020304" pitchFamily="18" charset="0"/>
                <a:cs typeface="Times New Roman" panose="02020603050405020304" pitchFamily="18" charset="0"/>
              </a:rPr>
              <a:t> on family tree. But we couldn’t find any source that relates </a:t>
            </a:r>
            <a:r>
              <a:rPr lang="en-US" sz="1600" dirty="0" err="1">
                <a:solidFill>
                  <a:schemeClr val="tx1"/>
                </a:solidFill>
                <a:latin typeface="Times New Roman" panose="02020603050405020304" pitchFamily="18" charset="0"/>
                <a:cs typeface="Times New Roman" panose="02020603050405020304" pitchFamily="18" charset="0"/>
              </a:rPr>
              <a:t>Mahipala</a:t>
            </a:r>
            <a:r>
              <a:rPr lang="en-US" sz="1600" dirty="0">
                <a:solidFill>
                  <a:schemeClr val="tx1"/>
                </a:solidFill>
                <a:latin typeface="Times New Roman" panose="02020603050405020304" pitchFamily="18" charset="0"/>
                <a:cs typeface="Times New Roman" panose="02020603050405020304" pitchFamily="18" charset="0"/>
              </a:rPr>
              <a:t> I to that family tree</a:t>
            </a:r>
          </a:p>
          <a:p>
            <a:pPr algn="just">
              <a:lnSpc>
                <a:spcPct val="70000"/>
              </a:lnSpc>
              <a:spcBef>
                <a:spcPts val="0"/>
              </a:spcBef>
            </a:pPr>
            <a:r>
              <a:rPr lang="en-US" sz="1600" dirty="0">
                <a:solidFill>
                  <a:schemeClr val="tx1"/>
                </a:solidFill>
                <a:latin typeface="Times New Roman" panose="02020603050405020304" pitchFamily="18" charset="0"/>
                <a:cs typeface="Times New Roman" panose="02020603050405020304" pitchFamily="18" charset="0"/>
              </a:rPr>
              <a:t>Though this memorable episode in the history of Bengal is known to us only in a brief outline. According to </a:t>
            </a:r>
            <a:r>
              <a:rPr lang="en-US" sz="1600" dirty="0" err="1">
                <a:solidFill>
                  <a:schemeClr val="tx1"/>
                </a:solidFill>
                <a:latin typeface="Times New Roman" panose="02020603050405020304" pitchFamily="18" charset="0"/>
                <a:cs typeface="Times New Roman" panose="02020603050405020304" pitchFamily="18" charset="0"/>
              </a:rPr>
              <a:t>Khalimpur</a:t>
            </a:r>
            <a:r>
              <a:rPr lang="en-US" sz="1600" dirty="0">
                <a:solidFill>
                  <a:schemeClr val="tx1"/>
                </a:solidFill>
                <a:latin typeface="Times New Roman" panose="02020603050405020304" pitchFamily="18" charset="0"/>
                <a:cs typeface="Times New Roman" panose="02020603050405020304" pitchFamily="18" charset="0"/>
              </a:rPr>
              <a:t> Copperplate: ‘'His son was the crest-jewel of the heads of kings, the glorious Gopala, whom the people made take the hand of fortune, to put an end to the practice of fishes’’. It is clear from the above description that the Gopala was made as a king to restore peace and prosperity to the country. However, in which way he was elected and who are the people who elected him, is highly debatable. According to R.C </a:t>
            </a:r>
            <a:r>
              <a:rPr lang="en-US" sz="1600" dirty="0" err="1">
                <a:solidFill>
                  <a:schemeClr val="tx1"/>
                </a:solidFill>
                <a:latin typeface="Times New Roman" panose="02020603050405020304" pitchFamily="18" charset="0"/>
                <a:cs typeface="Times New Roman" panose="02020603050405020304" pitchFamily="18" charset="0"/>
              </a:rPr>
              <a:t>Majumder</a:t>
            </a:r>
            <a:r>
              <a:rPr lang="en-US" sz="1600" dirty="0">
                <a:solidFill>
                  <a:schemeClr val="tx1"/>
                </a:solidFill>
                <a:latin typeface="Times New Roman" panose="02020603050405020304" pitchFamily="18" charset="0"/>
                <a:cs typeface="Times New Roman" panose="02020603050405020304" pitchFamily="18" charset="0"/>
              </a:rPr>
              <a:t>, this group of people, whom we know as </a:t>
            </a:r>
            <a:r>
              <a:rPr lang="en-US" sz="1600" dirty="0" err="1">
                <a:solidFill>
                  <a:schemeClr val="tx1"/>
                </a:solidFill>
                <a:latin typeface="Times New Roman" panose="02020603050405020304" pitchFamily="18" charset="0"/>
                <a:cs typeface="Times New Roman" panose="02020603050405020304" pitchFamily="18" charset="0"/>
              </a:rPr>
              <a:t>Prakriti</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Punja</a:t>
            </a:r>
            <a:r>
              <a:rPr lang="en-US" sz="1600" dirty="0">
                <a:solidFill>
                  <a:schemeClr val="tx1"/>
                </a:solidFill>
                <a:latin typeface="Times New Roman" panose="02020603050405020304" pitchFamily="18" charset="0"/>
                <a:cs typeface="Times New Roman" panose="02020603050405020304" pitchFamily="18" charset="0"/>
              </a:rPr>
              <a:t> were a group of nobles who elected Gopala as their chief. This decision was perhaps subsequently endorsed and acclaimed by the people.</a:t>
            </a:r>
            <a:endParaRPr lang="en-US" sz="1600" dirty="0" smtClean="0">
              <a:solidFill>
                <a:schemeClr val="tx1"/>
              </a:solidFill>
              <a:latin typeface="Times New Roman" panose="02020603050405020304" pitchFamily="18" charset="0"/>
              <a:cs typeface="Times New Roman" panose="02020603050405020304" pitchFamily="18" charset="0"/>
            </a:endParaRPr>
          </a:p>
        </p:txBody>
      </p:sp>
      <p:pic>
        <p:nvPicPr>
          <p:cNvPr id="7" name="Picture 2" descr="Pragjyotisha Vol. III | PP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57913" y="1485902"/>
            <a:ext cx="3228974" cy="388413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005468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3200" b="1" dirty="0" smtClean="0">
                <a:solidFill>
                  <a:srgbClr val="C00000"/>
                </a:solidFill>
                <a:latin typeface="Times New Roman" panose="02020603050405020304" pitchFamily="18" charset="0"/>
                <a:cs typeface="Times New Roman" panose="02020603050405020304" pitchFamily="18" charset="0"/>
              </a:rPr>
              <a:t/>
            </a:r>
            <a:br>
              <a:rPr lang="en-US" sz="3200" b="1" dirty="0" smtClean="0">
                <a:solidFill>
                  <a:srgbClr val="C00000"/>
                </a:solidFill>
                <a:latin typeface="Times New Roman" panose="02020603050405020304" pitchFamily="18" charset="0"/>
                <a:cs typeface="Times New Roman" panose="02020603050405020304" pitchFamily="18" charset="0"/>
              </a:rPr>
            </a:br>
            <a:r>
              <a:rPr lang="en-US" sz="3200" b="1" dirty="0" smtClean="0">
                <a:solidFill>
                  <a:srgbClr val="C00000"/>
                </a:solidFill>
                <a:latin typeface="Times New Roman" panose="02020603050405020304" pitchFamily="18" charset="0"/>
                <a:cs typeface="Times New Roman" panose="02020603050405020304" pitchFamily="18" charset="0"/>
              </a:rPr>
              <a:t>THE </a:t>
            </a:r>
            <a:r>
              <a:rPr lang="en-US" b="1" dirty="0">
                <a:solidFill>
                  <a:srgbClr val="C00000"/>
                </a:solidFill>
                <a:latin typeface="Times New Roman" panose="02020603050405020304" pitchFamily="18" charset="0"/>
                <a:cs typeface="Times New Roman" panose="02020603050405020304" pitchFamily="18" charset="0"/>
              </a:rPr>
              <a:t>RISE OF PALA DYNASTY</a:t>
            </a:r>
            <a:endParaRPr lang="en-US" dirty="0"/>
          </a:p>
        </p:txBody>
      </p:sp>
      <p:sp>
        <p:nvSpPr>
          <p:cNvPr id="6" name="Content Placeholder 5"/>
          <p:cNvSpPr>
            <a:spLocks noGrp="1"/>
          </p:cNvSpPr>
          <p:nvPr>
            <p:ph idx="1"/>
          </p:nvPr>
        </p:nvSpPr>
        <p:spPr>
          <a:xfrm>
            <a:off x="477308" y="2659064"/>
            <a:ext cx="6237817" cy="2911474"/>
          </a:xfrm>
        </p:spPr>
        <p:txBody>
          <a:bodyPr>
            <a:normAutofit/>
          </a:bodyPr>
          <a:lstStyle/>
          <a:p>
            <a:pPr algn="just">
              <a:lnSpc>
                <a:spcPct val="70000"/>
              </a:lnSpc>
              <a:spcBef>
                <a:spcPts val="0"/>
              </a:spcBef>
            </a:pPr>
            <a:r>
              <a:rPr lang="en-US" dirty="0">
                <a:solidFill>
                  <a:schemeClr val="tx1"/>
                </a:solidFill>
                <a:latin typeface="Times New Roman" panose="02020603050405020304" pitchFamily="18" charset="0"/>
                <a:cs typeface="Times New Roman" panose="02020603050405020304" pitchFamily="18" charset="0"/>
              </a:rPr>
              <a:t>By electing Gopala to the throne of Bengal the leading persons of Bengal of that time had given proof of their sense of nationalism and patriotism. Gopala’s first task was the removal of lawlessness and disorder from the country which he did without any delay and thereby fulfilled the expectation of the people of Bengal. His reign was occupied largely by war to bring peace and to protect the country from foreign invasions. His efforts were crowned with success and Bengal enjoyed a period of peace and prosperity. Although much is not known about his reign, it is believed that he brought the whole of Bengal under his control. The exact length of his reign is also not known.</a:t>
            </a:r>
          </a:p>
        </p:txBody>
      </p:sp>
      <p:pic>
        <p:nvPicPr>
          <p:cNvPr id="8" name="Picture 4" descr="Pala Dynasty, Pala Empire, Pala empire in India, Pala School of Sculptur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43725" y="2659064"/>
            <a:ext cx="2522537" cy="27432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147712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sz="3200" b="1" dirty="0" smtClean="0">
                <a:solidFill>
                  <a:srgbClr val="C00000"/>
                </a:solidFill>
                <a:latin typeface="Times New Roman" pitchFamily="18" charset="0"/>
                <a:cs typeface="Times New Roman" pitchFamily="18" charset="0"/>
              </a:rPr>
              <a:t/>
            </a:r>
            <a:br>
              <a:rPr lang="en-US" sz="3200" b="1" dirty="0" smtClean="0">
                <a:solidFill>
                  <a:srgbClr val="C00000"/>
                </a:solidFill>
                <a:latin typeface="Times New Roman" pitchFamily="18" charset="0"/>
                <a:cs typeface="Times New Roman" pitchFamily="18" charset="0"/>
              </a:rPr>
            </a:br>
            <a:r>
              <a:rPr lang="en-US" sz="3200" b="1" dirty="0" smtClean="0">
                <a:solidFill>
                  <a:srgbClr val="C00000"/>
                </a:solidFill>
                <a:latin typeface="Times New Roman" pitchFamily="18" charset="0"/>
                <a:cs typeface="Times New Roman" pitchFamily="18" charset="0"/>
              </a:rPr>
              <a:t>GOPALA (REIGN: 750 – 770 AD)</a:t>
            </a:r>
            <a:r>
              <a:rPr lang="en-US" i="1" u="sng" dirty="0">
                <a:solidFill>
                  <a:srgbClr val="002060"/>
                </a:solidFill>
                <a:latin typeface="Times New Roman" pitchFamily="18" charset="0"/>
                <a:cs typeface="Times New Roman" pitchFamily="18" charset="0"/>
              </a:rPr>
              <a:t/>
            </a:r>
            <a:br>
              <a:rPr lang="en-US" i="1" u="sng" dirty="0">
                <a:solidFill>
                  <a:srgbClr val="002060"/>
                </a:solidFill>
                <a:latin typeface="Times New Roman" pitchFamily="18" charset="0"/>
                <a:cs typeface="Times New Roman" pitchFamily="18" charset="0"/>
              </a:rPr>
            </a:br>
            <a:endParaRPr lang="en-US" dirty="0"/>
          </a:p>
        </p:txBody>
      </p:sp>
      <p:sp>
        <p:nvSpPr>
          <p:cNvPr id="3" name="Content Placeholder 2"/>
          <p:cNvSpPr>
            <a:spLocks noGrp="1"/>
          </p:cNvSpPr>
          <p:nvPr>
            <p:ph idx="1"/>
          </p:nvPr>
        </p:nvSpPr>
        <p:spPr>
          <a:xfrm>
            <a:off x="234422" y="2160589"/>
            <a:ext cx="5909204" cy="3880773"/>
          </a:xfrm>
        </p:spPr>
        <p:txBody>
          <a:bodyPr>
            <a:normAutofit lnSpcReduction="10000"/>
          </a:bodyPr>
          <a:lstStyle/>
          <a:p>
            <a:pPr marL="622300" indent="-406400" algn="just">
              <a:lnSpc>
                <a:spcPct val="80000"/>
              </a:lnSpc>
              <a:spcBef>
                <a:spcPts val="0"/>
              </a:spcBef>
              <a:buFont typeface="Wingdings" pitchFamily="2" charset="2"/>
              <a:buChar char="q"/>
            </a:pPr>
            <a:r>
              <a:rPr lang="en-US" dirty="0">
                <a:solidFill>
                  <a:schemeClr val="tx1"/>
                </a:solidFill>
                <a:latin typeface="Times New Roman" pitchFamily="18" charset="0"/>
                <a:cs typeface="Times New Roman" pitchFamily="18" charset="0"/>
              </a:rPr>
              <a:t>Nothing special can be known about the earlier life of Gopala. Nothing clear is also known about the identity of the Pala dynasty and their original abode. The father's name of Gopala was </a:t>
            </a:r>
            <a:r>
              <a:rPr lang="en-US" dirty="0" err="1">
                <a:solidFill>
                  <a:schemeClr val="tx1"/>
                </a:solidFill>
                <a:latin typeface="Times New Roman" pitchFamily="18" charset="0"/>
                <a:cs typeface="Times New Roman" pitchFamily="18" charset="0"/>
              </a:rPr>
              <a:t>Byppot</a:t>
            </a:r>
            <a:r>
              <a:rPr lang="en-US" dirty="0">
                <a:solidFill>
                  <a:schemeClr val="tx1"/>
                </a:solidFill>
                <a:latin typeface="Times New Roman" pitchFamily="18" charset="0"/>
                <a:cs typeface="Times New Roman" pitchFamily="18" charset="0"/>
              </a:rPr>
              <a:t>. He was a 'destroyer of the enemy'. His grandfather was </a:t>
            </a:r>
            <a:r>
              <a:rPr lang="en-US" dirty="0" err="1">
                <a:solidFill>
                  <a:schemeClr val="tx1"/>
                </a:solidFill>
                <a:latin typeface="Times New Roman" pitchFamily="18" charset="0"/>
                <a:cs typeface="Times New Roman" pitchFamily="18" charset="0"/>
              </a:rPr>
              <a:t>Doitovishnu</a:t>
            </a:r>
            <a:r>
              <a:rPr lang="en-US" dirty="0">
                <a:solidFill>
                  <a:schemeClr val="tx1"/>
                </a:solidFill>
                <a:latin typeface="Times New Roman" pitchFamily="18" charset="0"/>
                <a:cs typeface="Times New Roman" pitchFamily="18" charset="0"/>
              </a:rPr>
              <a:t>. No royal title was seen before their names. So, it is thought that they were ordinary persons. </a:t>
            </a:r>
            <a:r>
              <a:rPr lang="en-US" dirty="0" err="1">
                <a:solidFill>
                  <a:schemeClr val="tx1"/>
                </a:solidFill>
                <a:latin typeface="Times New Roman" pitchFamily="18" charset="0"/>
                <a:cs typeface="Times New Roman" pitchFamily="18" charset="0"/>
              </a:rPr>
              <a:t>Doitovishnu</a:t>
            </a:r>
            <a:r>
              <a:rPr lang="en-US" dirty="0">
                <a:solidFill>
                  <a:schemeClr val="tx1"/>
                </a:solidFill>
                <a:latin typeface="Times New Roman" pitchFamily="18" charset="0"/>
                <a:cs typeface="Times New Roman" pitchFamily="18" charset="0"/>
              </a:rPr>
              <a:t> was 'pure of all knowledge'. It appears from this perspective that Gopala was known as a skilled warrior like his father. The Pala reign began in Bengal with Gopala's ascending to the throne. The kings of the Pala dynasty ruled this country for 400 years. </a:t>
            </a:r>
          </a:p>
          <a:p>
            <a:pPr marL="622300" indent="-406400" algn="just">
              <a:lnSpc>
                <a:spcPct val="80000"/>
              </a:lnSpc>
              <a:spcBef>
                <a:spcPts val="0"/>
              </a:spcBef>
              <a:buFont typeface="Wingdings" pitchFamily="2" charset="2"/>
              <a:buChar char="q"/>
            </a:pPr>
            <a:r>
              <a:rPr lang="en-US" dirty="0">
                <a:solidFill>
                  <a:schemeClr val="tx1"/>
                </a:solidFill>
                <a:latin typeface="Times New Roman" pitchFamily="18" charset="0"/>
                <a:cs typeface="Times New Roman" pitchFamily="18" charset="0"/>
              </a:rPr>
              <a:t>Gopala paid attention to extending his kingdom. He brought nearly the whole region of North and east Bengal under his rule. South-east Bengal remained beyond the rule of Gopala. Many opine that Gopala reigned for 27 years. But the modern researchers think that he ruled the country from 756 A.D. till 781 A.D. </a:t>
            </a:r>
          </a:p>
          <a:p>
            <a:pPr marL="622300" indent="-406400" algn="just">
              <a:buFont typeface="Wingdings" pitchFamily="2" charset="2"/>
              <a:buChar char="q"/>
            </a:pPr>
            <a:endParaRPr lang="en-US" dirty="0">
              <a:latin typeface="Times New Roman" pitchFamily="18" charset="0"/>
              <a:cs typeface="Times New Roman" pitchFamily="18" charset="0"/>
            </a:endParaRPr>
          </a:p>
          <a:p>
            <a:endParaRPr lang="en-US" dirty="0"/>
          </a:p>
        </p:txBody>
      </p:sp>
      <p:pic>
        <p:nvPicPr>
          <p:cNvPr id="19" name="Picture 2" descr="Gopala 1 : Pala Dynasty | Founder of the Pala dynasty | Bengal History |  Indian History - 40 - YouTub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85293" y="2290767"/>
            <a:ext cx="3386137" cy="344011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056700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3047" y="323851"/>
            <a:ext cx="8596668" cy="1176338"/>
          </a:xfrm>
        </p:spPr>
        <p:txBody>
          <a:bodyPr>
            <a:normAutofit/>
          </a:bodyPr>
          <a:lstStyle/>
          <a:p>
            <a:pPr algn="ctr"/>
            <a:r>
              <a:rPr lang="en-US" b="1" dirty="0" smtClean="0">
                <a:solidFill>
                  <a:srgbClr val="C00000"/>
                </a:solidFill>
                <a:latin typeface="Times New Roman" pitchFamily="18" charset="0"/>
                <a:cs typeface="Times New Roman" pitchFamily="18" charset="0"/>
              </a:rPr>
              <a:t>DHARMAPALA (REIGN: 770 – 810 AD)</a:t>
            </a:r>
            <a:r>
              <a:rPr lang="en-US" sz="3200" b="1" dirty="0" smtClean="0">
                <a:solidFill>
                  <a:srgbClr val="C00000"/>
                </a:solidFill>
                <a:latin typeface="Times New Roman" pitchFamily="18" charset="0"/>
                <a:cs typeface="Times New Roman" pitchFamily="18" charset="0"/>
              </a:rPr>
              <a:t/>
            </a:r>
            <a:br>
              <a:rPr lang="en-US" sz="3200" b="1" dirty="0" smtClean="0">
                <a:solidFill>
                  <a:srgbClr val="C00000"/>
                </a:solidFill>
                <a:latin typeface="Times New Roman" pitchFamily="18" charset="0"/>
                <a:cs typeface="Times New Roman" pitchFamily="18" charset="0"/>
              </a:rPr>
            </a:br>
            <a:r>
              <a:rPr lang="en-US" sz="1600" dirty="0">
                <a:solidFill>
                  <a:schemeClr val="tx1"/>
                </a:solidFill>
                <a:latin typeface="Times New Roman" pitchFamily="18" charset="0"/>
                <a:cs typeface="Times New Roman" pitchFamily="18" charset="0"/>
              </a:rPr>
              <a:t>After the death of Gopala, </a:t>
            </a:r>
            <a:r>
              <a:rPr lang="en-US" sz="1600" dirty="0" err="1">
                <a:solidFill>
                  <a:schemeClr val="tx1"/>
                </a:solidFill>
                <a:latin typeface="Times New Roman" pitchFamily="18" charset="0"/>
                <a:cs typeface="Times New Roman" pitchFamily="18" charset="0"/>
              </a:rPr>
              <a:t>Dharmapala</a:t>
            </a:r>
            <a:r>
              <a:rPr lang="en-US" sz="1600" dirty="0">
                <a:solidFill>
                  <a:schemeClr val="tx1"/>
                </a:solidFill>
                <a:latin typeface="Times New Roman" pitchFamily="18" charset="0"/>
                <a:cs typeface="Times New Roman" pitchFamily="18" charset="0"/>
              </a:rPr>
              <a:t> (781A.D. -821A.D.) came to the throne of Bengal. He was the most famous and established the rule throughout Bengal and Bihar. </a:t>
            </a:r>
            <a:endParaRPr lang="en-US" sz="2000" b="1" dirty="0">
              <a:solidFill>
                <a:schemeClr val="tx1"/>
              </a:solidFill>
            </a:endParaRPr>
          </a:p>
        </p:txBody>
      </p:sp>
      <p:pic>
        <p:nvPicPr>
          <p:cNvPr id="8194" name="Picture 2" descr="Dharmapala : Pala Dynasty | Made Palas as the dominant power in North India  | Indian History - 44 - YouTube"/>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386513" y="2269495"/>
            <a:ext cx="3328987" cy="317404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4" name="Rectangle 3"/>
          <p:cNvSpPr/>
          <p:nvPr/>
        </p:nvSpPr>
        <p:spPr>
          <a:xfrm>
            <a:off x="120477" y="1969457"/>
            <a:ext cx="6096000" cy="4061496"/>
          </a:xfrm>
          <a:prstGeom prst="rect">
            <a:avLst/>
          </a:prstGeom>
        </p:spPr>
        <p:txBody>
          <a:bodyPr>
            <a:spAutoFit/>
          </a:bodyPr>
          <a:lstStyle/>
          <a:p>
            <a:pPr marL="711200" indent="-355600" algn="just">
              <a:lnSpc>
                <a:spcPct val="70000"/>
              </a:lnSpc>
              <a:buFont typeface="Wingdings" pitchFamily="2" charset="2"/>
              <a:buChar char="q"/>
            </a:pPr>
            <a:r>
              <a:rPr lang="en-US" sz="1600" dirty="0">
                <a:latin typeface="Times New Roman" pitchFamily="18" charset="0"/>
                <a:cs typeface="Times New Roman" pitchFamily="18" charset="0"/>
              </a:rPr>
              <a:t>At that time a competition was going on among the three dynasties to exercise domination in North India. One was the Pala dynasty of Bengal, the other was the </a:t>
            </a:r>
            <a:r>
              <a:rPr lang="en-US" sz="1600" dirty="0" err="1">
                <a:latin typeface="Times New Roman" pitchFamily="18" charset="0"/>
                <a:cs typeface="Times New Roman" pitchFamily="18" charset="0"/>
              </a:rPr>
              <a:t>Gurjarpratihara</a:t>
            </a:r>
            <a:r>
              <a:rPr lang="en-US" sz="1600" dirty="0">
                <a:latin typeface="Times New Roman" pitchFamily="18" charset="0"/>
                <a:cs typeface="Times New Roman" pitchFamily="18" charset="0"/>
              </a:rPr>
              <a:t> of </a:t>
            </a:r>
            <a:r>
              <a:rPr lang="en-US" sz="1600" dirty="0" err="1">
                <a:latin typeface="Times New Roman" pitchFamily="18" charset="0"/>
                <a:cs typeface="Times New Roman" pitchFamily="18" charset="0"/>
              </a:rPr>
              <a:t>Rajputana</a:t>
            </a:r>
            <a:r>
              <a:rPr lang="en-US" sz="1600" dirty="0">
                <a:latin typeface="Times New Roman" pitchFamily="18" charset="0"/>
                <a:cs typeface="Times New Roman" pitchFamily="18" charset="0"/>
              </a:rPr>
              <a:t>, and the third one was the </a:t>
            </a:r>
            <a:r>
              <a:rPr lang="en-US" sz="1600" dirty="0" err="1">
                <a:latin typeface="Times New Roman" pitchFamily="18" charset="0"/>
                <a:cs typeface="Times New Roman" pitchFamily="18" charset="0"/>
              </a:rPr>
              <a:t>Rashtrakutas</a:t>
            </a:r>
            <a:r>
              <a:rPr lang="en-US" sz="1600" dirty="0">
                <a:latin typeface="Times New Roman" pitchFamily="18" charset="0"/>
                <a:cs typeface="Times New Roman" pitchFamily="18" charset="0"/>
              </a:rPr>
              <a:t> of the Deccan. </a:t>
            </a:r>
          </a:p>
          <a:p>
            <a:pPr marL="711200" indent="-355600" algn="just">
              <a:lnSpc>
                <a:spcPct val="70000"/>
              </a:lnSpc>
              <a:buFont typeface="Wingdings" pitchFamily="2" charset="2"/>
              <a:buChar char="q"/>
            </a:pPr>
            <a:r>
              <a:rPr lang="en-US" sz="1600" dirty="0">
                <a:latin typeface="Times New Roman" pitchFamily="18" charset="0"/>
                <a:cs typeface="Times New Roman" pitchFamily="18" charset="0"/>
              </a:rPr>
              <a:t>In history, this fight is known as 'the Tripartite struggle'. The first fight took place between </a:t>
            </a:r>
            <a:r>
              <a:rPr lang="en-US" sz="1600" dirty="0" err="1">
                <a:latin typeface="Times New Roman" pitchFamily="18" charset="0"/>
                <a:cs typeface="Times New Roman" pitchFamily="18" charset="0"/>
              </a:rPr>
              <a:t>Dharmapala</a:t>
            </a:r>
            <a:r>
              <a:rPr lang="en-US" sz="1600" dirty="0">
                <a:latin typeface="Times New Roman" pitchFamily="18" charset="0"/>
                <a:cs typeface="Times New Roman" pitchFamily="18" charset="0"/>
              </a:rPr>
              <a:t> and </a:t>
            </a:r>
            <a:r>
              <a:rPr lang="en-US" sz="1600" dirty="0" err="1">
                <a:latin typeface="Times New Roman" pitchFamily="18" charset="0"/>
                <a:cs typeface="Times New Roman" pitchFamily="18" charset="0"/>
              </a:rPr>
              <a:t>Vatsaraja</a:t>
            </a:r>
            <a:r>
              <a:rPr lang="en-US" sz="1600" dirty="0">
                <a:latin typeface="Times New Roman" pitchFamily="18" charset="0"/>
                <a:cs typeface="Times New Roman" pitchFamily="18" charset="0"/>
              </a:rPr>
              <a:t> belonging to the </a:t>
            </a:r>
            <a:r>
              <a:rPr lang="en-US" sz="1600" dirty="0" err="1">
                <a:latin typeface="Times New Roman" pitchFamily="18" charset="0"/>
                <a:cs typeface="Times New Roman" pitchFamily="18" charset="0"/>
              </a:rPr>
              <a:t>Protihara</a:t>
            </a:r>
            <a:r>
              <a:rPr lang="en-US" sz="1600" dirty="0">
                <a:latin typeface="Times New Roman" pitchFamily="18" charset="0"/>
                <a:cs typeface="Times New Roman" pitchFamily="18" charset="0"/>
              </a:rPr>
              <a:t> dynasty. Though </a:t>
            </a:r>
            <a:r>
              <a:rPr lang="en-US" sz="1600" dirty="0" err="1">
                <a:latin typeface="Times New Roman" pitchFamily="18" charset="0"/>
                <a:cs typeface="Times New Roman" pitchFamily="18" charset="0"/>
              </a:rPr>
              <a:t>Dharmapala</a:t>
            </a:r>
            <a:r>
              <a:rPr lang="en-US" sz="1600" dirty="0">
                <a:latin typeface="Times New Roman" pitchFamily="18" charset="0"/>
                <a:cs typeface="Times New Roman" pitchFamily="18" charset="0"/>
              </a:rPr>
              <a:t> was defeated he conquered quite several regions beyond Bengal. He extended his kingdom to the region between the Ganges and the </a:t>
            </a:r>
            <a:r>
              <a:rPr lang="en-US" sz="1600" dirty="0" err="1">
                <a:latin typeface="Times New Roman" pitchFamily="18" charset="0"/>
                <a:cs typeface="Times New Roman" pitchFamily="18" charset="0"/>
              </a:rPr>
              <a:t>Jamuna</a:t>
            </a:r>
            <a:r>
              <a:rPr lang="en-US" sz="1600" dirty="0">
                <a:latin typeface="Times New Roman" pitchFamily="18" charset="0"/>
                <a:cs typeface="Times New Roman" pitchFamily="18" charset="0"/>
              </a:rPr>
              <a:t>, conquering Varanasi and </a:t>
            </a:r>
            <a:r>
              <a:rPr lang="en-US" sz="1600" dirty="0" err="1">
                <a:latin typeface="Times New Roman" pitchFamily="18" charset="0"/>
                <a:cs typeface="Times New Roman" pitchFamily="18" charset="0"/>
              </a:rPr>
              <a:t>Proyaga</a:t>
            </a:r>
            <a:r>
              <a:rPr lang="en-US" sz="1600" dirty="0">
                <a:latin typeface="Times New Roman" pitchFamily="18" charset="0"/>
                <a:cs typeface="Times New Roman" pitchFamily="18" charset="0"/>
              </a:rPr>
              <a:t>. Though </a:t>
            </a:r>
            <a:r>
              <a:rPr lang="en-US" sz="1600" dirty="0" err="1">
                <a:latin typeface="Times New Roman" pitchFamily="18" charset="0"/>
                <a:cs typeface="Times New Roman" pitchFamily="18" charset="0"/>
              </a:rPr>
              <a:t>Dharmapala</a:t>
            </a:r>
            <a:r>
              <a:rPr lang="en-US" sz="1600" dirty="0">
                <a:latin typeface="Times New Roman" pitchFamily="18" charset="0"/>
                <a:cs typeface="Times New Roman" pitchFamily="18" charset="0"/>
              </a:rPr>
              <a:t> was defeated at the start of the tripartite struggle, he did not suffer much harm because, after the conquest, </a:t>
            </a:r>
            <a:r>
              <a:rPr lang="en-US" sz="1600" dirty="0" err="1">
                <a:latin typeface="Times New Roman" pitchFamily="18" charset="0"/>
                <a:cs typeface="Times New Roman" pitchFamily="18" charset="0"/>
              </a:rPr>
              <a:t>Rastrokutraja</a:t>
            </a:r>
            <a:r>
              <a:rPr lang="en-US" sz="1600" dirty="0">
                <a:latin typeface="Times New Roman" pitchFamily="18" charset="0"/>
                <a:cs typeface="Times New Roman" pitchFamily="18" charset="0"/>
              </a:rPr>
              <a:t> returned to the Deccan. Taking this advantage, </a:t>
            </a:r>
            <a:r>
              <a:rPr lang="en-US" sz="1600" dirty="0" err="1">
                <a:latin typeface="Times New Roman" pitchFamily="18" charset="0"/>
                <a:cs typeface="Times New Roman" pitchFamily="18" charset="0"/>
              </a:rPr>
              <a:t>Dharmapala</a:t>
            </a:r>
            <a:r>
              <a:rPr lang="en-US" sz="1600" dirty="0">
                <a:latin typeface="Times New Roman" pitchFamily="18" charset="0"/>
                <a:cs typeface="Times New Roman" pitchFamily="18" charset="0"/>
              </a:rPr>
              <a:t> occupied </a:t>
            </a:r>
            <a:r>
              <a:rPr lang="en-US" sz="1600" dirty="0" err="1">
                <a:latin typeface="Times New Roman" pitchFamily="18" charset="0"/>
                <a:cs typeface="Times New Roman" pitchFamily="18" charset="0"/>
              </a:rPr>
              <a:t>Kanauj</a:t>
            </a:r>
            <a:r>
              <a:rPr lang="en-US" sz="1600" dirty="0">
                <a:latin typeface="Times New Roman" pitchFamily="18" charset="0"/>
                <a:cs typeface="Times New Roman" pitchFamily="18" charset="0"/>
              </a:rPr>
              <a:t>. But within a short period, the king of </a:t>
            </a:r>
            <a:r>
              <a:rPr lang="en-US" sz="1600" dirty="0" err="1">
                <a:latin typeface="Times New Roman" pitchFamily="18" charset="0"/>
                <a:cs typeface="Times New Roman" pitchFamily="18" charset="0"/>
              </a:rPr>
              <a:t>Protihara</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Nagvhatta</a:t>
            </a:r>
            <a:r>
              <a:rPr lang="en-US" sz="1600" dirty="0">
                <a:latin typeface="Times New Roman" pitchFamily="18" charset="0"/>
                <a:cs typeface="Times New Roman" pitchFamily="18" charset="0"/>
              </a:rPr>
              <a:t> occupied </a:t>
            </a:r>
            <a:r>
              <a:rPr lang="en-US" sz="1600" dirty="0" err="1">
                <a:latin typeface="Times New Roman" pitchFamily="18" charset="0"/>
                <a:cs typeface="Times New Roman" pitchFamily="18" charset="0"/>
              </a:rPr>
              <a:t>Kanauj</a:t>
            </a:r>
            <a:r>
              <a:rPr lang="en-US" sz="1600" dirty="0">
                <a:latin typeface="Times New Roman" pitchFamily="18" charset="0"/>
                <a:cs typeface="Times New Roman" pitchFamily="18" charset="0"/>
              </a:rPr>
              <a:t>. As a result, there was a fight between him and </a:t>
            </a:r>
            <a:r>
              <a:rPr lang="en-US" sz="1600" dirty="0" err="1">
                <a:latin typeface="Times New Roman" pitchFamily="18" charset="0"/>
                <a:cs typeface="Times New Roman" pitchFamily="18" charset="0"/>
              </a:rPr>
              <a:t>Dharmapala</a:t>
            </a:r>
            <a:r>
              <a:rPr lang="en-US" sz="1600" dirty="0">
                <a:latin typeface="Times New Roman" pitchFamily="18" charset="0"/>
                <a:cs typeface="Times New Roman" pitchFamily="18" charset="0"/>
              </a:rPr>
              <a:t>. At this time </a:t>
            </a:r>
            <a:r>
              <a:rPr lang="en-US" sz="1600" dirty="0" err="1">
                <a:latin typeface="Times New Roman" pitchFamily="18" charset="0"/>
                <a:cs typeface="Times New Roman" pitchFamily="18" charset="0"/>
              </a:rPr>
              <a:t>Dharmapala</a:t>
            </a:r>
            <a:r>
              <a:rPr lang="en-US" sz="1600" dirty="0">
                <a:latin typeface="Times New Roman" pitchFamily="18" charset="0"/>
                <a:cs typeface="Times New Roman" pitchFamily="18" charset="0"/>
              </a:rPr>
              <a:t> did not suffer any loss. Because as before the king of </a:t>
            </a:r>
            <a:r>
              <a:rPr lang="en-US" sz="1600" dirty="0" err="1">
                <a:latin typeface="Times New Roman" pitchFamily="18" charset="0"/>
                <a:cs typeface="Times New Roman" pitchFamily="18" charset="0"/>
              </a:rPr>
              <a:t>Rastrokutaraja</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Govinda</a:t>
            </a:r>
            <a:r>
              <a:rPr lang="en-US" sz="1600" dirty="0">
                <a:latin typeface="Times New Roman" pitchFamily="18" charset="0"/>
                <a:cs typeface="Times New Roman" pitchFamily="18" charset="0"/>
              </a:rPr>
              <a:t> came to north India and defeated </a:t>
            </a:r>
            <a:r>
              <a:rPr lang="en-US" sz="1600" dirty="0" err="1">
                <a:latin typeface="Times New Roman" pitchFamily="18" charset="0"/>
                <a:cs typeface="Times New Roman" pitchFamily="18" charset="0"/>
              </a:rPr>
              <a:t>Nagvhatta</a:t>
            </a:r>
            <a:r>
              <a:rPr lang="en-US" sz="1600" dirty="0">
                <a:latin typeface="Times New Roman" pitchFamily="18" charset="0"/>
                <a:cs typeface="Times New Roman" pitchFamily="18" charset="0"/>
              </a:rPr>
              <a:t>. After the defeat of the king of </a:t>
            </a:r>
            <a:r>
              <a:rPr lang="en-US" sz="1600" dirty="0" err="1">
                <a:latin typeface="Times New Roman" pitchFamily="18" charset="0"/>
                <a:cs typeface="Times New Roman" pitchFamily="18" charset="0"/>
              </a:rPr>
              <a:t>Pratihar</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Dharmapala</a:t>
            </a:r>
            <a:r>
              <a:rPr lang="en-US" sz="1600" dirty="0">
                <a:latin typeface="Times New Roman" pitchFamily="18" charset="0"/>
                <a:cs typeface="Times New Roman" pitchFamily="18" charset="0"/>
              </a:rPr>
              <a:t> also surrendered to </a:t>
            </a:r>
            <a:r>
              <a:rPr lang="en-US" sz="1600" dirty="0" err="1">
                <a:latin typeface="Times New Roman" pitchFamily="18" charset="0"/>
                <a:cs typeface="Times New Roman" pitchFamily="18" charset="0"/>
              </a:rPr>
              <a:t>Govindha</a:t>
            </a:r>
            <a:r>
              <a:rPr lang="en-US" sz="1600" dirty="0">
                <a:latin typeface="Times New Roman" pitchFamily="18" charset="0"/>
                <a:cs typeface="Times New Roman" pitchFamily="18" charset="0"/>
              </a:rPr>
              <a:t>. After that when the king of </a:t>
            </a:r>
            <a:r>
              <a:rPr lang="en-US" sz="1600" dirty="0" err="1">
                <a:latin typeface="Times New Roman" pitchFamily="18" charset="0"/>
                <a:cs typeface="Times New Roman" pitchFamily="18" charset="0"/>
              </a:rPr>
              <a:t>Rastrokut</a:t>
            </a:r>
            <a:r>
              <a:rPr lang="en-US" sz="1600" dirty="0">
                <a:latin typeface="Times New Roman" pitchFamily="18" charset="0"/>
                <a:cs typeface="Times New Roman" pitchFamily="18" charset="0"/>
              </a:rPr>
              <a:t> returned to his country, </a:t>
            </a:r>
            <a:r>
              <a:rPr lang="en-US" sz="1600" dirty="0" err="1">
                <a:latin typeface="Times New Roman" pitchFamily="18" charset="0"/>
                <a:cs typeface="Times New Roman" pitchFamily="18" charset="0"/>
              </a:rPr>
              <a:t>Dharmapala</a:t>
            </a:r>
            <a:r>
              <a:rPr lang="en-US" sz="1600" dirty="0">
                <a:latin typeface="Times New Roman" pitchFamily="18" charset="0"/>
                <a:cs typeface="Times New Roman" pitchFamily="18" charset="0"/>
              </a:rPr>
              <a:t> again got the opportunity of extending his domination. </a:t>
            </a:r>
          </a:p>
        </p:txBody>
      </p:sp>
    </p:spTree>
    <p:extLst>
      <p:ext uri="{BB962C8B-B14F-4D97-AF65-F5344CB8AC3E}">
        <p14:creationId xmlns:p14="http://schemas.microsoft.com/office/powerpoint/2010/main" val="11396843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0213" y="377780"/>
            <a:ext cx="8596668" cy="1033463"/>
          </a:xfrm>
        </p:spPr>
        <p:txBody>
          <a:bodyPr>
            <a:normAutofit fontScale="90000"/>
          </a:bodyPr>
          <a:lstStyle/>
          <a:p>
            <a:pPr algn="ctr"/>
            <a:r>
              <a:rPr lang="en-US" b="1" dirty="0" smtClean="0">
                <a:solidFill>
                  <a:srgbClr val="C00000"/>
                </a:solidFill>
                <a:latin typeface="Times New Roman" pitchFamily="18" charset="0"/>
                <a:cs typeface="Times New Roman" pitchFamily="18" charset="0"/>
              </a:rPr>
              <a:t>DEVPALA REIGN:821– 861 AD &amp; OTHERS</a:t>
            </a:r>
            <a:r>
              <a:rPr lang="en-US" dirty="0">
                <a:latin typeface="Times New Roman" pitchFamily="18" charset="0"/>
                <a:cs typeface="Times New Roman" pitchFamily="18" charset="0"/>
              </a:rPr>
              <a:t/>
            </a:r>
            <a:br>
              <a:rPr lang="en-US" dirty="0">
                <a:latin typeface="Times New Roman" pitchFamily="18" charset="0"/>
                <a:cs typeface="Times New Roman" pitchFamily="18" charset="0"/>
              </a:rPr>
            </a:br>
            <a:endParaRPr lang="en-US" dirty="0"/>
          </a:p>
        </p:txBody>
      </p:sp>
      <p:sp>
        <p:nvSpPr>
          <p:cNvPr id="3" name="Content Placeholder 2"/>
          <p:cNvSpPr>
            <a:spLocks noGrp="1"/>
          </p:cNvSpPr>
          <p:nvPr>
            <p:ph idx="1"/>
          </p:nvPr>
        </p:nvSpPr>
        <p:spPr>
          <a:xfrm>
            <a:off x="192983" y="1411242"/>
            <a:ext cx="6315075" cy="4693343"/>
          </a:xfrm>
        </p:spPr>
        <p:txBody>
          <a:bodyPr>
            <a:normAutofit fontScale="25000" lnSpcReduction="20000"/>
          </a:bodyPr>
          <a:lstStyle/>
          <a:p>
            <a:pPr marL="812800" indent="-685800" algn="just">
              <a:lnSpc>
                <a:spcPct val="90000"/>
              </a:lnSpc>
              <a:spcBef>
                <a:spcPts val="0"/>
              </a:spcBef>
              <a:buFont typeface="Wingdings" panose="05000000000000000000" pitchFamily="2" charset="2"/>
              <a:buChar char="q"/>
            </a:pPr>
            <a:r>
              <a:rPr lang="en-US" sz="6400" dirty="0">
                <a:solidFill>
                  <a:schemeClr val="tx1"/>
                </a:solidFill>
                <a:latin typeface="Times New Roman" pitchFamily="18" charset="0"/>
                <a:cs typeface="Times New Roman" pitchFamily="18" charset="0"/>
              </a:rPr>
              <a:t>After the death of </a:t>
            </a:r>
            <a:r>
              <a:rPr lang="en-US" sz="6400" dirty="0" err="1">
                <a:solidFill>
                  <a:schemeClr val="tx1"/>
                </a:solidFill>
                <a:latin typeface="Times New Roman" pitchFamily="18" charset="0"/>
                <a:cs typeface="Times New Roman" pitchFamily="18" charset="0"/>
              </a:rPr>
              <a:t>Dharmapala</a:t>
            </a:r>
            <a:r>
              <a:rPr lang="en-US" sz="6400" dirty="0">
                <a:solidFill>
                  <a:schemeClr val="tx1"/>
                </a:solidFill>
                <a:latin typeface="Times New Roman" pitchFamily="18" charset="0"/>
                <a:cs typeface="Times New Roman" pitchFamily="18" charset="0"/>
              </a:rPr>
              <a:t>, his son </a:t>
            </a:r>
            <a:r>
              <a:rPr lang="en-US" sz="6400" dirty="0" err="1">
                <a:solidFill>
                  <a:schemeClr val="tx1"/>
                </a:solidFill>
                <a:latin typeface="Times New Roman" pitchFamily="18" charset="0"/>
                <a:cs typeface="Times New Roman" pitchFamily="18" charset="0"/>
              </a:rPr>
              <a:t>Devapala</a:t>
            </a:r>
            <a:r>
              <a:rPr lang="en-US" sz="6400" dirty="0">
                <a:solidFill>
                  <a:schemeClr val="tx1"/>
                </a:solidFill>
                <a:latin typeface="Times New Roman" pitchFamily="18" charset="0"/>
                <a:cs typeface="Times New Roman" pitchFamily="18" charset="0"/>
              </a:rPr>
              <a:t> (821A.D.-861 A.D.) came to the throne. Like his father, he was able to expand the kingdom.  </a:t>
            </a:r>
            <a:r>
              <a:rPr lang="en-US" sz="6400" dirty="0" err="1">
                <a:solidFill>
                  <a:schemeClr val="tx1"/>
                </a:solidFill>
                <a:latin typeface="Times New Roman" pitchFamily="18" charset="0"/>
                <a:cs typeface="Times New Roman" pitchFamily="18" charset="0"/>
              </a:rPr>
              <a:t>Devapala</a:t>
            </a:r>
            <a:r>
              <a:rPr lang="en-US" sz="6400" dirty="0">
                <a:solidFill>
                  <a:schemeClr val="tx1"/>
                </a:solidFill>
                <a:latin typeface="Times New Roman" pitchFamily="18" charset="0"/>
                <a:cs typeface="Times New Roman" pitchFamily="18" charset="0"/>
              </a:rPr>
              <a:t> directed successful military expeditions against the kings of </a:t>
            </a:r>
            <a:r>
              <a:rPr lang="en-US" sz="6400" dirty="0" err="1">
                <a:solidFill>
                  <a:schemeClr val="tx1"/>
                </a:solidFill>
                <a:latin typeface="Times New Roman" pitchFamily="18" charset="0"/>
                <a:cs typeface="Times New Roman" pitchFamily="18" charset="0"/>
              </a:rPr>
              <a:t>Pratihara</a:t>
            </a:r>
            <a:r>
              <a:rPr lang="en-US" sz="6400" dirty="0">
                <a:solidFill>
                  <a:schemeClr val="tx1"/>
                </a:solidFill>
                <a:latin typeface="Times New Roman" pitchFamily="18" charset="0"/>
                <a:cs typeface="Times New Roman" pitchFamily="18" charset="0"/>
              </a:rPr>
              <a:t> and the </a:t>
            </a:r>
            <a:r>
              <a:rPr lang="en-US" sz="6400" dirty="0" err="1">
                <a:solidFill>
                  <a:schemeClr val="tx1"/>
                </a:solidFill>
                <a:latin typeface="Times New Roman" pitchFamily="18" charset="0"/>
                <a:cs typeface="Times New Roman" pitchFamily="18" charset="0"/>
              </a:rPr>
              <a:t>Rastrakuta</a:t>
            </a:r>
            <a:r>
              <a:rPr lang="en-US" sz="6400" dirty="0">
                <a:solidFill>
                  <a:schemeClr val="tx1"/>
                </a:solidFill>
                <a:latin typeface="Times New Roman" pitchFamily="18" charset="0"/>
                <a:cs typeface="Times New Roman" pitchFamily="18" charset="0"/>
              </a:rPr>
              <a:t> in northern India. He occupied a large region of northern India. After all, it was his time when the Pala kingdom expanded the most. </a:t>
            </a:r>
            <a:r>
              <a:rPr lang="en-US" sz="6400" dirty="0" err="1">
                <a:solidFill>
                  <a:schemeClr val="tx1"/>
                </a:solidFill>
                <a:latin typeface="Times New Roman" pitchFamily="18" charset="0"/>
                <a:cs typeface="Times New Roman" pitchFamily="18" charset="0"/>
              </a:rPr>
              <a:t>Devapala</a:t>
            </a:r>
            <a:r>
              <a:rPr lang="en-US" sz="6400" dirty="0">
                <a:solidFill>
                  <a:schemeClr val="tx1"/>
                </a:solidFill>
                <a:latin typeface="Times New Roman" pitchFamily="18" charset="0"/>
                <a:cs typeface="Times New Roman" pitchFamily="18" charset="0"/>
              </a:rPr>
              <a:t> was a great patron of Buddhism. He repaired the Buddhist monasteries of Magadha. He built a monastery in </a:t>
            </a:r>
            <a:r>
              <a:rPr lang="en-US" sz="6400" dirty="0" err="1">
                <a:solidFill>
                  <a:schemeClr val="tx1"/>
                </a:solidFill>
                <a:latin typeface="Times New Roman" pitchFamily="18" charset="0"/>
                <a:cs typeface="Times New Roman" pitchFamily="18" charset="0"/>
              </a:rPr>
              <a:t>Nalanda</a:t>
            </a:r>
            <a:r>
              <a:rPr lang="en-US" sz="6400" dirty="0">
                <a:solidFill>
                  <a:schemeClr val="tx1"/>
                </a:solidFill>
                <a:latin typeface="Times New Roman" pitchFamily="18" charset="0"/>
                <a:cs typeface="Times New Roman" pitchFamily="18" charset="0"/>
              </a:rPr>
              <a:t> and an enormous temple. </a:t>
            </a:r>
            <a:r>
              <a:rPr lang="en-US" sz="6400" dirty="0" err="1">
                <a:solidFill>
                  <a:schemeClr val="tx1"/>
                </a:solidFill>
                <a:latin typeface="Times New Roman" pitchFamily="18" charset="0"/>
                <a:cs typeface="Times New Roman" pitchFamily="18" charset="0"/>
              </a:rPr>
              <a:t>Devapala</a:t>
            </a:r>
            <a:r>
              <a:rPr lang="en-US" sz="6400" dirty="0">
                <a:solidFill>
                  <a:schemeClr val="tx1"/>
                </a:solidFill>
                <a:latin typeface="Times New Roman" pitchFamily="18" charset="0"/>
                <a:cs typeface="Times New Roman" pitchFamily="18" charset="0"/>
              </a:rPr>
              <a:t> was very respectful of learning and the learned. Under the patronization of </a:t>
            </a:r>
            <a:r>
              <a:rPr lang="en-US" sz="6400" dirty="0" err="1">
                <a:solidFill>
                  <a:schemeClr val="tx1"/>
                </a:solidFill>
                <a:latin typeface="Times New Roman" pitchFamily="18" charset="0"/>
                <a:cs typeface="Times New Roman" pitchFamily="18" charset="0"/>
              </a:rPr>
              <a:t>Devapala</a:t>
            </a:r>
            <a:r>
              <a:rPr lang="en-US" sz="6400" dirty="0">
                <a:solidFill>
                  <a:schemeClr val="tx1"/>
                </a:solidFill>
                <a:latin typeface="Times New Roman" pitchFamily="18" charset="0"/>
                <a:cs typeface="Times New Roman" pitchFamily="18" charset="0"/>
              </a:rPr>
              <a:t>, </a:t>
            </a:r>
            <a:r>
              <a:rPr lang="en-US" sz="6400" dirty="0" err="1">
                <a:solidFill>
                  <a:schemeClr val="tx1"/>
                </a:solidFill>
                <a:latin typeface="Times New Roman" pitchFamily="18" charset="0"/>
                <a:cs typeface="Times New Roman" pitchFamily="18" charset="0"/>
              </a:rPr>
              <a:t>Nalanda</a:t>
            </a:r>
            <a:r>
              <a:rPr lang="en-US" sz="6400" dirty="0">
                <a:solidFill>
                  <a:schemeClr val="tx1"/>
                </a:solidFill>
                <a:latin typeface="Times New Roman" pitchFamily="18" charset="0"/>
                <a:cs typeface="Times New Roman" pitchFamily="18" charset="0"/>
              </a:rPr>
              <a:t> University then became the main center of Buddhist culture in the whole of Asia. Buddhism was active again in northern India centering around </a:t>
            </a:r>
            <a:r>
              <a:rPr lang="en-US" sz="6400" dirty="0" err="1">
                <a:solidFill>
                  <a:schemeClr val="tx1"/>
                </a:solidFill>
                <a:latin typeface="Times New Roman" pitchFamily="18" charset="0"/>
                <a:cs typeface="Times New Roman" pitchFamily="18" charset="0"/>
              </a:rPr>
              <a:t>Nalanda</a:t>
            </a:r>
            <a:r>
              <a:rPr lang="en-US" sz="6400" dirty="0">
                <a:solidFill>
                  <a:schemeClr val="tx1"/>
                </a:solidFill>
                <a:latin typeface="Times New Roman" pitchFamily="18" charset="0"/>
                <a:cs typeface="Times New Roman" pitchFamily="18" charset="0"/>
              </a:rPr>
              <a:t> University during his rule which was nearly lost. Since the death of </a:t>
            </a:r>
            <a:r>
              <a:rPr lang="en-US" sz="6400" dirty="0" err="1">
                <a:solidFill>
                  <a:schemeClr val="tx1"/>
                </a:solidFill>
                <a:latin typeface="Times New Roman" pitchFamily="18" charset="0"/>
                <a:cs typeface="Times New Roman" pitchFamily="18" charset="0"/>
              </a:rPr>
              <a:t>Devapala</a:t>
            </a:r>
            <a:r>
              <a:rPr lang="en-US" sz="6400" dirty="0">
                <a:solidFill>
                  <a:schemeClr val="tx1"/>
                </a:solidFill>
                <a:latin typeface="Times New Roman" pitchFamily="18" charset="0"/>
                <a:cs typeface="Times New Roman" pitchFamily="18" charset="0"/>
              </a:rPr>
              <a:t>, the fall of the Pala empire started. After his death, some chicken-hearted and good-for-nothing inheritors came to the throne. They could not keep up the glory and power of the Pala empire. As a result, the Pala empire gradually marched towards downfall. </a:t>
            </a:r>
          </a:p>
          <a:p>
            <a:pPr marL="812800" indent="-685800" algn="just">
              <a:lnSpc>
                <a:spcPct val="90000"/>
              </a:lnSpc>
              <a:spcBef>
                <a:spcPts val="0"/>
              </a:spcBef>
              <a:buFont typeface="Wingdings" panose="05000000000000000000" pitchFamily="2" charset="2"/>
              <a:buChar char="q"/>
            </a:pPr>
            <a:r>
              <a:rPr lang="en-US" sz="6400" dirty="0" err="1">
                <a:solidFill>
                  <a:schemeClr val="tx1"/>
                </a:solidFill>
                <a:latin typeface="Times New Roman" pitchFamily="18" charset="0"/>
                <a:cs typeface="Times New Roman" pitchFamily="18" charset="0"/>
              </a:rPr>
              <a:t>Mahipala</a:t>
            </a:r>
            <a:r>
              <a:rPr lang="en-US" sz="6400" dirty="0">
                <a:solidFill>
                  <a:schemeClr val="tx1"/>
                </a:solidFill>
                <a:latin typeface="Times New Roman" pitchFamily="18" charset="0"/>
                <a:cs typeface="Times New Roman" pitchFamily="18" charset="0"/>
              </a:rPr>
              <a:t> I:  988 AD.  Recovered northern and eastern Bengal. Also took Bihar.</a:t>
            </a:r>
          </a:p>
          <a:p>
            <a:pPr marL="812800" indent="-685800" algn="just">
              <a:lnSpc>
                <a:spcPct val="90000"/>
              </a:lnSpc>
              <a:spcBef>
                <a:spcPts val="0"/>
              </a:spcBef>
              <a:buFont typeface="Wingdings" panose="05000000000000000000" pitchFamily="2" charset="2"/>
              <a:buChar char="q"/>
            </a:pPr>
            <a:r>
              <a:rPr lang="en-US" sz="6400" dirty="0" err="1">
                <a:solidFill>
                  <a:schemeClr val="tx1"/>
                </a:solidFill>
                <a:latin typeface="Times New Roman" pitchFamily="18" charset="0"/>
                <a:cs typeface="Times New Roman" pitchFamily="18" charset="0"/>
              </a:rPr>
              <a:t>Ramapala</a:t>
            </a:r>
            <a:r>
              <a:rPr lang="en-US" sz="6400" dirty="0">
                <a:solidFill>
                  <a:schemeClr val="tx1"/>
                </a:solidFill>
                <a:latin typeface="Times New Roman" pitchFamily="18" charset="0"/>
                <a:cs typeface="Times New Roman" pitchFamily="18" charset="0"/>
              </a:rPr>
              <a:t>: The last strong Pala king. The kingdom disintegrated during his son </a:t>
            </a:r>
            <a:r>
              <a:rPr lang="en-US" sz="6400" dirty="0" err="1">
                <a:solidFill>
                  <a:schemeClr val="tx1"/>
                </a:solidFill>
                <a:latin typeface="Times New Roman" pitchFamily="18" charset="0"/>
                <a:cs typeface="Times New Roman" pitchFamily="18" charset="0"/>
              </a:rPr>
              <a:t>Kumarapala’s</a:t>
            </a:r>
            <a:r>
              <a:rPr lang="en-US" sz="6400" dirty="0">
                <a:solidFill>
                  <a:schemeClr val="tx1"/>
                </a:solidFill>
                <a:latin typeface="Times New Roman" pitchFamily="18" charset="0"/>
                <a:cs typeface="Times New Roman" pitchFamily="18" charset="0"/>
              </a:rPr>
              <a:t> reign.</a:t>
            </a:r>
          </a:p>
          <a:p>
            <a:pPr marL="812800" indent="-685800" algn="just">
              <a:lnSpc>
                <a:spcPct val="90000"/>
              </a:lnSpc>
              <a:spcBef>
                <a:spcPts val="0"/>
              </a:spcBef>
              <a:buFont typeface="Wingdings" panose="05000000000000000000" pitchFamily="2" charset="2"/>
              <a:buChar char="q"/>
            </a:pPr>
            <a:r>
              <a:rPr lang="en-US" sz="6400" dirty="0" err="1">
                <a:solidFill>
                  <a:schemeClr val="tx1"/>
                </a:solidFill>
                <a:latin typeface="Times New Roman" pitchFamily="18" charset="0"/>
                <a:cs typeface="Times New Roman" pitchFamily="18" charset="0"/>
              </a:rPr>
              <a:t>Madanapala</a:t>
            </a:r>
            <a:r>
              <a:rPr lang="en-US" sz="6400" dirty="0">
                <a:solidFill>
                  <a:schemeClr val="tx1"/>
                </a:solidFill>
                <a:latin typeface="Times New Roman" pitchFamily="18" charset="0"/>
                <a:cs typeface="Times New Roman" pitchFamily="18" charset="0"/>
              </a:rPr>
              <a:t> (Reign: 1144 – 1162 AD): After him, the </a:t>
            </a:r>
            <a:r>
              <a:rPr lang="en-US" sz="6400" dirty="0" err="1">
                <a:solidFill>
                  <a:schemeClr val="tx1"/>
                </a:solidFill>
                <a:latin typeface="Times New Roman" pitchFamily="18" charset="0"/>
                <a:cs typeface="Times New Roman" pitchFamily="18" charset="0"/>
              </a:rPr>
              <a:t>Sena</a:t>
            </a:r>
            <a:r>
              <a:rPr lang="en-US" sz="6400" dirty="0">
                <a:solidFill>
                  <a:schemeClr val="tx1"/>
                </a:solidFill>
                <a:latin typeface="Times New Roman" pitchFamily="18" charset="0"/>
                <a:cs typeface="Times New Roman" pitchFamily="18" charset="0"/>
              </a:rPr>
              <a:t> dynasty replaced the </a:t>
            </a:r>
            <a:r>
              <a:rPr lang="en-US" sz="6400" dirty="0" err="1">
                <a:solidFill>
                  <a:schemeClr val="tx1"/>
                </a:solidFill>
                <a:latin typeface="Times New Roman" pitchFamily="18" charset="0"/>
                <a:cs typeface="Times New Roman" pitchFamily="18" charset="0"/>
              </a:rPr>
              <a:t>Palas</a:t>
            </a:r>
            <a:r>
              <a:rPr lang="en-US" sz="6400" dirty="0">
                <a:solidFill>
                  <a:schemeClr val="tx1"/>
                </a:solidFill>
                <a:latin typeface="Times New Roman" pitchFamily="18" charset="0"/>
                <a:cs typeface="Times New Roman" pitchFamily="18" charset="0"/>
              </a:rPr>
              <a:t>. The 18th ruler of the Pala dynasty and general is considered the last ruler but he was succeeded by </a:t>
            </a:r>
            <a:r>
              <a:rPr lang="en-US" sz="6400" dirty="0" err="1">
                <a:solidFill>
                  <a:schemeClr val="tx1"/>
                </a:solidFill>
                <a:latin typeface="Times New Roman" pitchFamily="18" charset="0"/>
                <a:cs typeface="Times New Roman" pitchFamily="18" charset="0"/>
              </a:rPr>
              <a:t>Govindapala</a:t>
            </a:r>
            <a:r>
              <a:rPr lang="en-US" sz="6400" dirty="0">
                <a:solidFill>
                  <a:schemeClr val="tx1"/>
                </a:solidFill>
                <a:latin typeface="Times New Roman" pitchFamily="18" charset="0"/>
                <a:cs typeface="Times New Roman" pitchFamily="18" charset="0"/>
              </a:rPr>
              <a:t> though this name is questionable.</a:t>
            </a:r>
          </a:p>
          <a:p>
            <a:pPr marL="660400" indent="-444500" algn="just">
              <a:spcBef>
                <a:spcPts val="0"/>
              </a:spcBef>
              <a:buFont typeface="Wingdings" pitchFamily="2" charset="2"/>
              <a:buChar char="q"/>
            </a:pPr>
            <a:endParaRPr lang="en-US" dirty="0">
              <a:latin typeface="Times New Roman" pitchFamily="18" charset="0"/>
              <a:cs typeface="Times New Roman" pitchFamily="18" charset="0"/>
            </a:endParaRPr>
          </a:p>
        </p:txBody>
      </p:sp>
      <p:pic>
        <p:nvPicPr>
          <p:cNvPr id="9218" name="Picture 2" descr="Ancient Bharat (India) - Devapala (9th century) was the most powerful ruler  of the Pala Empire of Bengal-Bihar region in the Indian Subcontinent. He  was the third king in the line, an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08058" y="1622336"/>
            <a:ext cx="3086101" cy="352901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53902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8F038E0-2094-9843-89F2-E3A4B83AAC0E}"/>
              </a:ext>
            </a:extLst>
          </p:cNvPr>
          <p:cNvSpPr>
            <a:spLocks noGrp="1"/>
          </p:cNvSpPr>
          <p:nvPr>
            <p:ph type="title"/>
          </p:nvPr>
        </p:nvSpPr>
        <p:spPr>
          <a:xfrm>
            <a:off x="1097280" y="1079500"/>
            <a:ext cx="8032433" cy="657860"/>
          </a:xfrm>
        </p:spPr>
        <p:txBody>
          <a:bodyPr>
            <a:normAutofit/>
          </a:bodyPr>
          <a:lstStyle/>
          <a:p>
            <a:pPr algn="ctr"/>
            <a:r>
              <a:rPr lang="en-US" sz="3200" b="1" dirty="0" smtClean="0">
                <a:solidFill>
                  <a:srgbClr val="C00000"/>
                </a:solidFill>
                <a:latin typeface="Times New Roman" panose="02020603050405020304" pitchFamily="18" charset="0"/>
                <a:cs typeface="Times New Roman" panose="02020603050405020304" pitchFamily="18" charset="0"/>
              </a:rPr>
              <a:t>INFLUENCE OF PALA DYNASTY</a:t>
            </a:r>
            <a:endParaRPr lang="en-US" sz="3200" b="1" dirty="0">
              <a:solidFill>
                <a:srgbClr val="C00000"/>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 xmlns:a16="http://schemas.microsoft.com/office/drawing/2014/main" id="{F46239B4-31B9-BE48-9972-42613D2A18CA}"/>
              </a:ext>
            </a:extLst>
          </p:cNvPr>
          <p:cNvSpPr>
            <a:spLocks noGrp="1"/>
          </p:cNvSpPr>
          <p:nvPr>
            <p:ph idx="1"/>
          </p:nvPr>
        </p:nvSpPr>
        <p:spPr>
          <a:xfrm>
            <a:off x="828676" y="1822874"/>
            <a:ext cx="8529638" cy="4351866"/>
          </a:xfrm>
        </p:spPr>
        <p:txBody>
          <a:bodyPr>
            <a:normAutofit/>
          </a:bodyPr>
          <a:lstStyle/>
          <a:p>
            <a:pPr marL="660400" lvl="0" indent="-444500" algn="just">
              <a:lnSpc>
                <a:spcPct val="80000"/>
              </a:lnSpc>
              <a:spcBef>
                <a:spcPts val="0"/>
              </a:spcBef>
              <a:buFont typeface="Wingdings" pitchFamily="2" charset="2"/>
              <a:buChar char="q"/>
            </a:pPr>
            <a:r>
              <a:rPr lang="en-US" dirty="0" smtClean="0">
                <a:solidFill>
                  <a:schemeClr val="tx1"/>
                </a:solidFill>
                <a:latin typeface="Times New Roman" pitchFamily="18" charset="0"/>
                <a:cs typeface="Times New Roman" pitchFamily="18" charset="0"/>
              </a:rPr>
              <a:t>Gopala founded the dynasty in 750 AD; </a:t>
            </a:r>
          </a:p>
          <a:p>
            <a:pPr marL="660400" lvl="0" indent="-444500" algn="just">
              <a:lnSpc>
                <a:spcPct val="80000"/>
              </a:lnSpc>
              <a:spcBef>
                <a:spcPts val="0"/>
              </a:spcBef>
              <a:buFont typeface="Wingdings" pitchFamily="2" charset="2"/>
              <a:buChar char="q"/>
            </a:pPr>
            <a:r>
              <a:rPr lang="en-US" dirty="0" smtClean="0">
                <a:solidFill>
                  <a:schemeClr val="tx1"/>
                </a:solidFill>
                <a:latin typeface="Times New Roman" pitchFamily="18" charset="0"/>
                <a:cs typeface="Times New Roman" pitchFamily="18" charset="0"/>
              </a:rPr>
              <a:t>He was a chieftain or military general who was elected as king by notable men of the area to prevent anarchy.</a:t>
            </a:r>
          </a:p>
          <a:p>
            <a:pPr marL="660400" lvl="0" indent="-444500" algn="just">
              <a:lnSpc>
                <a:spcPct val="80000"/>
              </a:lnSpc>
              <a:spcBef>
                <a:spcPts val="0"/>
              </a:spcBef>
              <a:buFont typeface="Wingdings" pitchFamily="2" charset="2"/>
              <a:buChar char="q"/>
            </a:pPr>
            <a:r>
              <a:rPr lang="en-US" dirty="0" smtClean="0">
                <a:solidFill>
                  <a:schemeClr val="tx1"/>
                </a:solidFill>
                <a:latin typeface="Times New Roman" pitchFamily="18" charset="0"/>
                <a:cs typeface="Times New Roman" pitchFamily="18" charset="0"/>
              </a:rPr>
              <a:t>The Pala empire was an Imperial power during the late classical period in the Indian subcontinent, which originated in the region of Bengal (modern day Bangladesh and West Bengal).</a:t>
            </a:r>
          </a:p>
          <a:p>
            <a:pPr marL="660400" lvl="0" indent="-444500" algn="just">
              <a:lnSpc>
                <a:spcPct val="80000"/>
              </a:lnSpc>
              <a:spcBef>
                <a:spcPts val="0"/>
              </a:spcBef>
              <a:buFont typeface="Wingdings" pitchFamily="2" charset="2"/>
              <a:buChar char="q"/>
            </a:pPr>
            <a:r>
              <a:rPr lang="en-US" dirty="0" smtClean="0">
                <a:solidFill>
                  <a:schemeClr val="tx1"/>
                </a:solidFill>
                <a:latin typeface="Times New Roman" pitchFamily="18" charset="0"/>
                <a:cs typeface="Times New Roman" pitchFamily="18" charset="0"/>
              </a:rPr>
              <a:t>It is named after its ruling dynasty, whose rulers bore names ending with suffix of Pala (“protector” in Sanskrit).</a:t>
            </a:r>
          </a:p>
          <a:p>
            <a:pPr marL="660400" lvl="0" indent="-444500" algn="just">
              <a:lnSpc>
                <a:spcPct val="80000"/>
              </a:lnSpc>
              <a:spcBef>
                <a:spcPts val="0"/>
              </a:spcBef>
              <a:buFont typeface="Wingdings" pitchFamily="2" charset="2"/>
              <a:buChar char="q"/>
            </a:pPr>
            <a:r>
              <a:rPr lang="en-US" dirty="0" smtClean="0">
                <a:solidFill>
                  <a:schemeClr val="tx1"/>
                </a:solidFill>
                <a:latin typeface="Times New Roman" pitchFamily="18" charset="0"/>
                <a:cs typeface="Times New Roman" pitchFamily="18" charset="0"/>
              </a:rPr>
              <a:t>The empire was founded with the election of Gopala as the emperor of </a:t>
            </a:r>
            <a:r>
              <a:rPr lang="en-US" dirty="0" err="1" smtClean="0">
                <a:solidFill>
                  <a:schemeClr val="tx1"/>
                </a:solidFill>
                <a:latin typeface="Times New Roman" pitchFamily="18" charset="0"/>
                <a:cs typeface="Times New Roman" pitchFamily="18" charset="0"/>
              </a:rPr>
              <a:t>Gaura</a:t>
            </a:r>
            <a:r>
              <a:rPr lang="en-US" dirty="0" smtClean="0">
                <a:solidFill>
                  <a:schemeClr val="tx1"/>
                </a:solidFill>
                <a:latin typeface="Times New Roman" pitchFamily="18" charset="0"/>
                <a:cs typeface="Times New Roman" pitchFamily="18" charset="0"/>
              </a:rPr>
              <a:t> in 750 AD.</a:t>
            </a:r>
          </a:p>
          <a:p>
            <a:pPr marL="660400" lvl="0" indent="-444500" algn="just">
              <a:lnSpc>
                <a:spcPct val="80000"/>
              </a:lnSpc>
              <a:spcBef>
                <a:spcPts val="0"/>
              </a:spcBef>
              <a:buFont typeface="Wingdings" pitchFamily="2" charset="2"/>
              <a:buChar char="q"/>
            </a:pPr>
            <a:r>
              <a:rPr lang="en-US" dirty="0" smtClean="0">
                <a:solidFill>
                  <a:schemeClr val="tx1"/>
                </a:solidFill>
                <a:latin typeface="Times New Roman" pitchFamily="18" charset="0"/>
                <a:cs typeface="Times New Roman" pitchFamily="18" charset="0"/>
              </a:rPr>
              <a:t>The Pala stronghold was located in Bengal and Bihar, which included the major cities of </a:t>
            </a:r>
            <a:r>
              <a:rPr lang="en-US" dirty="0" err="1" smtClean="0">
                <a:solidFill>
                  <a:schemeClr val="tx1"/>
                </a:solidFill>
                <a:latin typeface="Times New Roman" pitchFamily="18" charset="0"/>
                <a:cs typeface="Times New Roman" pitchFamily="18" charset="0"/>
              </a:rPr>
              <a:t>Vikrampura</a:t>
            </a:r>
            <a:r>
              <a:rPr lang="en-US" dirty="0" smtClean="0">
                <a:solidFill>
                  <a:schemeClr val="tx1"/>
                </a:solidFill>
                <a:latin typeface="Times New Roman" pitchFamily="18" charset="0"/>
                <a:cs typeface="Times New Roman" pitchFamily="18" charset="0"/>
              </a:rPr>
              <a:t>, </a:t>
            </a:r>
            <a:r>
              <a:rPr lang="en-US" dirty="0" err="1" smtClean="0">
                <a:solidFill>
                  <a:schemeClr val="tx1"/>
                </a:solidFill>
                <a:latin typeface="Times New Roman" pitchFamily="18" charset="0"/>
                <a:cs typeface="Times New Roman" pitchFamily="18" charset="0"/>
              </a:rPr>
              <a:t>Patliputra</a:t>
            </a:r>
            <a:r>
              <a:rPr lang="en-US" dirty="0" smtClean="0">
                <a:solidFill>
                  <a:schemeClr val="tx1"/>
                </a:solidFill>
                <a:latin typeface="Times New Roman" pitchFamily="18" charset="0"/>
                <a:cs typeface="Times New Roman" pitchFamily="18" charset="0"/>
              </a:rPr>
              <a:t>, </a:t>
            </a:r>
            <a:r>
              <a:rPr lang="en-US" dirty="0" err="1" smtClean="0">
                <a:solidFill>
                  <a:schemeClr val="tx1"/>
                </a:solidFill>
                <a:latin typeface="Times New Roman" pitchFamily="18" charset="0"/>
                <a:cs typeface="Times New Roman" pitchFamily="18" charset="0"/>
              </a:rPr>
              <a:t>Gaura</a:t>
            </a:r>
            <a:r>
              <a:rPr lang="en-US" dirty="0" smtClean="0">
                <a:solidFill>
                  <a:schemeClr val="tx1"/>
                </a:solidFill>
                <a:latin typeface="Times New Roman" pitchFamily="18" charset="0"/>
                <a:cs typeface="Times New Roman" pitchFamily="18" charset="0"/>
              </a:rPr>
              <a:t>, </a:t>
            </a:r>
            <a:r>
              <a:rPr lang="en-US" dirty="0" err="1" smtClean="0">
                <a:solidFill>
                  <a:schemeClr val="tx1"/>
                </a:solidFill>
                <a:latin typeface="Times New Roman" pitchFamily="18" charset="0"/>
                <a:cs typeface="Times New Roman" pitchFamily="18" charset="0"/>
              </a:rPr>
              <a:t>Somapura</a:t>
            </a:r>
            <a:r>
              <a:rPr lang="en-US" dirty="0" smtClean="0">
                <a:solidFill>
                  <a:schemeClr val="tx1"/>
                </a:solidFill>
                <a:latin typeface="Times New Roman" pitchFamily="18" charset="0"/>
                <a:cs typeface="Times New Roman" pitchFamily="18" charset="0"/>
              </a:rPr>
              <a:t>, </a:t>
            </a:r>
            <a:r>
              <a:rPr lang="en-US" dirty="0" err="1" smtClean="0">
                <a:solidFill>
                  <a:schemeClr val="tx1"/>
                </a:solidFill>
                <a:latin typeface="Times New Roman" pitchFamily="18" charset="0"/>
                <a:cs typeface="Times New Roman" pitchFamily="18" charset="0"/>
              </a:rPr>
              <a:t>Ramavati</a:t>
            </a:r>
            <a:r>
              <a:rPr lang="en-US" dirty="0" smtClean="0">
                <a:solidFill>
                  <a:schemeClr val="tx1"/>
                </a:solidFill>
                <a:latin typeface="Times New Roman" pitchFamily="18" charset="0"/>
                <a:cs typeface="Times New Roman" pitchFamily="18" charset="0"/>
              </a:rPr>
              <a:t> (</a:t>
            </a:r>
            <a:r>
              <a:rPr lang="en-US" dirty="0" err="1" smtClean="0">
                <a:solidFill>
                  <a:schemeClr val="tx1"/>
                </a:solidFill>
                <a:latin typeface="Times New Roman" pitchFamily="18" charset="0"/>
                <a:cs typeface="Times New Roman" pitchFamily="18" charset="0"/>
              </a:rPr>
              <a:t>Varendra</a:t>
            </a:r>
            <a:r>
              <a:rPr lang="en-US" dirty="0" smtClean="0">
                <a:solidFill>
                  <a:schemeClr val="tx1"/>
                </a:solidFill>
                <a:latin typeface="Times New Roman" pitchFamily="18" charset="0"/>
                <a:cs typeface="Times New Roman" pitchFamily="18" charset="0"/>
              </a:rPr>
              <a:t>), </a:t>
            </a:r>
            <a:r>
              <a:rPr lang="en-US" dirty="0" err="1" smtClean="0">
                <a:solidFill>
                  <a:schemeClr val="tx1"/>
                </a:solidFill>
                <a:latin typeface="Times New Roman" pitchFamily="18" charset="0"/>
                <a:cs typeface="Times New Roman" pitchFamily="18" charset="0"/>
              </a:rPr>
              <a:t>Tameralipta</a:t>
            </a:r>
            <a:r>
              <a:rPr lang="en-US" dirty="0" smtClean="0">
                <a:solidFill>
                  <a:schemeClr val="tx1"/>
                </a:solidFill>
                <a:latin typeface="Times New Roman" pitchFamily="18" charset="0"/>
                <a:cs typeface="Times New Roman" pitchFamily="18" charset="0"/>
              </a:rPr>
              <a:t> and </a:t>
            </a:r>
            <a:r>
              <a:rPr lang="en-US" dirty="0" err="1" smtClean="0">
                <a:solidFill>
                  <a:schemeClr val="tx1"/>
                </a:solidFill>
                <a:latin typeface="Times New Roman" pitchFamily="18" charset="0"/>
                <a:cs typeface="Times New Roman" pitchFamily="18" charset="0"/>
              </a:rPr>
              <a:t>Jaggadala</a:t>
            </a:r>
            <a:r>
              <a:rPr lang="en-US" dirty="0" smtClean="0">
                <a:solidFill>
                  <a:schemeClr val="tx1"/>
                </a:solidFill>
                <a:latin typeface="Times New Roman" pitchFamily="18" charset="0"/>
                <a:cs typeface="Times New Roman" pitchFamily="18" charset="0"/>
              </a:rPr>
              <a:t>.</a:t>
            </a:r>
          </a:p>
          <a:p>
            <a:pPr marL="660400" lvl="0" indent="-444500" algn="just">
              <a:lnSpc>
                <a:spcPct val="80000"/>
              </a:lnSpc>
              <a:spcBef>
                <a:spcPts val="0"/>
              </a:spcBef>
              <a:buFont typeface="Wingdings" pitchFamily="2" charset="2"/>
              <a:buChar char="q"/>
            </a:pPr>
            <a:r>
              <a:rPr lang="en-US" dirty="0" smtClean="0">
                <a:solidFill>
                  <a:schemeClr val="tx1"/>
                </a:solidFill>
                <a:latin typeface="Times New Roman" pitchFamily="18" charset="0"/>
                <a:cs typeface="Times New Roman" pitchFamily="18" charset="0"/>
              </a:rPr>
              <a:t>The </a:t>
            </a:r>
            <a:r>
              <a:rPr lang="en-US" dirty="0" err="1" smtClean="0">
                <a:solidFill>
                  <a:schemeClr val="tx1"/>
                </a:solidFill>
                <a:latin typeface="Times New Roman" pitchFamily="18" charset="0"/>
                <a:cs typeface="Times New Roman" pitchFamily="18" charset="0"/>
              </a:rPr>
              <a:t>Palas</a:t>
            </a:r>
            <a:r>
              <a:rPr lang="en-US" dirty="0" smtClean="0">
                <a:solidFill>
                  <a:schemeClr val="tx1"/>
                </a:solidFill>
                <a:latin typeface="Times New Roman" pitchFamily="18" charset="0"/>
                <a:cs typeface="Times New Roman" pitchFamily="18" charset="0"/>
              </a:rPr>
              <a:t> were introduced diplomats and military conquerors.</a:t>
            </a:r>
          </a:p>
          <a:p>
            <a:pPr marL="660400" lvl="0" indent="-444500" algn="just">
              <a:lnSpc>
                <a:spcPct val="80000"/>
              </a:lnSpc>
              <a:spcBef>
                <a:spcPts val="0"/>
              </a:spcBef>
              <a:buFont typeface="Wingdings" pitchFamily="2" charset="2"/>
              <a:buChar char="q"/>
            </a:pPr>
            <a:r>
              <a:rPr lang="en-US" dirty="0" smtClean="0">
                <a:solidFill>
                  <a:schemeClr val="tx1"/>
                </a:solidFill>
                <a:latin typeface="Times New Roman" pitchFamily="18" charset="0"/>
                <a:cs typeface="Times New Roman" pitchFamily="18" charset="0"/>
              </a:rPr>
              <a:t>Their </a:t>
            </a:r>
            <a:r>
              <a:rPr lang="en-US" dirty="0">
                <a:solidFill>
                  <a:schemeClr val="tx1"/>
                </a:solidFill>
                <a:latin typeface="Times New Roman" pitchFamily="18" charset="0"/>
                <a:cs typeface="Times New Roman" pitchFamily="18" charset="0"/>
              </a:rPr>
              <a:t>army was noted for its vast war elephant </a:t>
            </a:r>
            <a:r>
              <a:rPr lang="en-US" dirty="0" smtClean="0">
                <a:solidFill>
                  <a:schemeClr val="tx1"/>
                </a:solidFill>
                <a:latin typeface="Times New Roman" pitchFamily="18" charset="0"/>
                <a:cs typeface="Times New Roman" pitchFamily="18" charset="0"/>
              </a:rPr>
              <a:t>corps.</a:t>
            </a:r>
          </a:p>
          <a:p>
            <a:pPr marL="660400" lvl="0" indent="-444500" algn="just">
              <a:lnSpc>
                <a:spcPct val="80000"/>
              </a:lnSpc>
              <a:spcBef>
                <a:spcPts val="0"/>
              </a:spcBef>
              <a:buFont typeface="Wingdings" pitchFamily="2" charset="2"/>
              <a:buChar char="q"/>
            </a:pPr>
            <a:r>
              <a:rPr lang="en-US" dirty="0" smtClean="0">
                <a:solidFill>
                  <a:schemeClr val="tx1"/>
                </a:solidFill>
                <a:latin typeface="Times New Roman" pitchFamily="18" charset="0"/>
                <a:cs typeface="Times New Roman" pitchFamily="18" charset="0"/>
              </a:rPr>
              <a:t>Their</a:t>
            </a:r>
            <a:r>
              <a:rPr lang="en-US" dirty="0">
                <a:solidFill>
                  <a:schemeClr val="tx1"/>
                </a:solidFill>
                <a:latin typeface="Times New Roman" pitchFamily="18" charset="0"/>
                <a:cs typeface="Times New Roman" pitchFamily="18" charset="0"/>
              </a:rPr>
              <a:t> Navy performed both Mercantile and defensive roles in Bay of </a:t>
            </a:r>
            <a:r>
              <a:rPr lang="en-US" dirty="0" smtClean="0">
                <a:solidFill>
                  <a:schemeClr val="tx1"/>
                </a:solidFill>
                <a:latin typeface="Times New Roman" pitchFamily="18" charset="0"/>
                <a:cs typeface="Times New Roman" pitchFamily="18" charset="0"/>
              </a:rPr>
              <a:t>Bengal</a:t>
            </a:r>
          </a:p>
          <a:p>
            <a:pPr marL="660400" lvl="0" indent="-444500" algn="just">
              <a:lnSpc>
                <a:spcPct val="80000"/>
              </a:lnSpc>
              <a:spcBef>
                <a:spcPts val="0"/>
              </a:spcBef>
              <a:buFont typeface="Wingdings" pitchFamily="2" charset="2"/>
              <a:buChar char="q"/>
            </a:pPr>
            <a:r>
              <a:rPr lang="en-US" dirty="0" smtClean="0">
                <a:solidFill>
                  <a:schemeClr val="tx1"/>
                </a:solidFill>
                <a:latin typeface="Times New Roman" pitchFamily="18" charset="0"/>
                <a:cs typeface="Times New Roman" pitchFamily="18" charset="0"/>
              </a:rPr>
              <a:t>They</a:t>
            </a:r>
            <a:r>
              <a:rPr lang="en-US" dirty="0">
                <a:solidFill>
                  <a:schemeClr val="tx1"/>
                </a:solidFill>
                <a:latin typeface="Times New Roman" pitchFamily="18" charset="0"/>
                <a:cs typeface="Times New Roman" pitchFamily="18" charset="0"/>
              </a:rPr>
              <a:t> built grand temples, including the </a:t>
            </a:r>
            <a:r>
              <a:rPr lang="en-US" dirty="0" err="1">
                <a:solidFill>
                  <a:schemeClr val="tx1"/>
                </a:solidFill>
                <a:latin typeface="Times New Roman" pitchFamily="18" charset="0"/>
                <a:cs typeface="Times New Roman" pitchFamily="18" charset="0"/>
              </a:rPr>
              <a:t>Somapura</a:t>
            </a:r>
            <a:r>
              <a:rPr lang="en-US" dirty="0">
                <a:solidFill>
                  <a:schemeClr val="tx1"/>
                </a:solidFill>
                <a:latin typeface="Times New Roman" pitchFamily="18" charset="0"/>
                <a:cs typeface="Times New Roman" pitchFamily="18" charset="0"/>
              </a:rPr>
              <a:t> </a:t>
            </a:r>
            <a:r>
              <a:rPr lang="en-US" dirty="0" err="1">
                <a:solidFill>
                  <a:schemeClr val="tx1"/>
                </a:solidFill>
                <a:latin typeface="Times New Roman" pitchFamily="18" charset="0"/>
                <a:cs typeface="Times New Roman" pitchFamily="18" charset="0"/>
              </a:rPr>
              <a:t>Mahavihara</a:t>
            </a:r>
            <a:r>
              <a:rPr lang="en-US" dirty="0">
                <a:solidFill>
                  <a:schemeClr val="tx1"/>
                </a:solidFill>
                <a:latin typeface="Times New Roman" pitchFamily="18" charset="0"/>
                <a:cs typeface="Times New Roman" pitchFamily="18" charset="0"/>
              </a:rPr>
              <a:t> and the great universities of </a:t>
            </a:r>
            <a:r>
              <a:rPr lang="en-US" dirty="0" err="1">
                <a:solidFill>
                  <a:schemeClr val="tx1"/>
                </a:solidFill>
                <a:latin typeface="Times New Roman" pitchFamily="18" charset="0"/>
                <a:cs typeface="Times New Roman" pitchFamily="18" charset="0"/>
              </a:rPr>
              <a:t>Nalanda</a:t>
            </a:r>
            <a:r>
              <a:rPr lang="en-US" dirty="0">
                <a:solidFill>
                  <a:schemeClr val="tx1"/>
                </a:solidFill>
                <a:latin typeface="Times New Roman" pitchFamily="18" charset="0"/>
                <a:cs typeface="Times New Roman" pitchFamily="18" charset="0"/>
              </a:rPr>
              <a:t> and </a:t>
            </a:r>
            <a:r>
              <a:rPr lang="en-US" dirty="0" err="1">
                <a:solidFill>
                  <a:schemeClr val="tx1"/>
                </a:solidFill>
                <a:latin typeface="Times New Roman" pitchFamily="18" charset="0"/>
                <a:cs typeface="Times New Roman" pitchFamily="18" charset="0"/>
              </a:rPr>
              <a:t>Vikramsheila</a:t>
            </a:r>
            <a:endParaRPr lang="en-US" dirty="0">
              <a:solidFill>
                <a:schemeClr val="tx1"/>
              </a:solidFill>
              <a:latin typeface="Times New Roman" pitchFamily="18" charset="0"/>
              <a:cs typeface="Times New Roman" pitchFamily="18" charset="0"/>
            </a:endParaRPr>
          </a:p>
          <a:p>
            <a:pPr marL="660400" lvl="0" indent="-444500" algn="just">
              <a:spcBef>
                <a:spcPts val="600"/>
              </a:spcBef>
              <a:buFont typeface="Wingdings" pitchFamily="2" charset="2"/>
              <a:buChar char="q"/>
            </a:pPr>
            <a:endParaRPr lang="en-US" dirty="0" smtClean="0">
              <a:solidFill>
                <a:schemeClr val="tx1"/>
              </a:solidFill>
            </a:endParaRPr>
          </a:p>
          <a:p>
            <a:pPr marL="660400" lvl="0" indent="-444500" algn="just">
              <a:spcBef>
                <a:spcPts val="600"/>
              </a:spcBef>
              <a:buFont typeface="Wingdings" pitchFamily="2" charset="2"/>
              <a:buChar char="q"/>
            </a:pPr>
            <a:endParaRPr lang="en-US" dirty="0"/>
          </a:p>
          <a:p>
            <a:endParaRPr lang="en-US" dirty="0"/>
          </a:p>
        </p:txBody>
      </p:sp>
    </p:spTree>
    <p:extLst>
      <p:ext uri="{BB962C8B-B14F-4D97-AF65-F5344CB8AC3E}">
        <p14:creationId xmlns:p14="http://schemas.microsoft.com/office/powerpoint/2010/main" val="2079829831"/>
      </p:ext>
    </p:extLst>
  </p:cSld>
  <p:clrMapOvr>
    <a:masterClrMapping/>
  </p:clrMapOvr>
  <p:timing>
    <p:tnLst>
      <p:par>
        <p:cTn id="1" dur="indefinite" restart="never" nodeType="tmRoot"/>
      </p:par>
    </p:tnLst>
  </p:timing>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10904</TotalTime>
  <Words>3587</Words>
  <Application>Microsoft Office PowerPoint</Application>
  <PresentationFormat>Widescreen</PresentationFormat>
  <Paragraphs>158</Paragraphs>
  <Slides>35</Slides>
  <Notes>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35</vt:i4>
      </vt:variant>
    </vt:vector>
  </HeadingPairs>
  <TitlesOfParts>
    <vt:vector size="45" baseType="lpstr">
      <vt:lpstr>Arial</vt:lpstr>
      <vt:lpstr>Bangla MN</vt:lpstr>
      <vt:lpstr>Britannic Bold</vt:lpstr>
      <vt:lpstr>Calibri</vt:lpstr>
      <vt:lpstr>Franklin Gothic Book</vt:lpstr>
      <vt:lpstr>Times New Roman</vt:lpstr>
      <vt:lpstr>Trebuchet MS</vt:lpstr>
      <vt:lpstr>Wingdings</vt:lpstr>
      <vt:lpstr>Wingdings 3</vt:lpstr>
      <vt:lpstr>Facet</vt:lpstr>
      <vt:lpstr>PowerPoint Presentation</vt:lpstr>
      <vt:lpstr> DISCUSSION CONTENTS</vt:lpstr>
      <vt:lpstr> THE RISE OF PALA DYNASTY</vt:lpstr>
      <vt:lpstr>THE RISE OF PALA DYNASTY</vt:lpstr>
      <vt:lpstr> THE RISE OF PALA DYNASTY</vt:lpstr>
      <vt:lpstr> GOPALA (REIGN: 750 – 770 AD) </vt:lpstr>
      <vt:lpstr>DHARMAPALA (REIGN: 770 – 810 AD) After the death of Gopala, Dharmapala (781A.D. -821A.D.) came to the throne of Bengal. He was the most famous and established the rule throughout Bengal and Bihar. </vt:lpstr>
      <vt:lpstr>DEVPALA REIGN:821– 861 AD &amp; OTHERS </vt:lpstr>
      <vt:lpstr>INFLUENCE OF PALA DYNASTY</vt:lpstr>
      <vt:lpstr>LEGACY OF THE PALA DYNASTY </vt:lpstr>
      <vt:lpstr>DECLINE &amp; ADMINISTRATION OF  PALA DYNASTY</vt:lpstr>
      <vt:lpstr>ARCHITECTURE PALA DYNASTY</vt:lpstr>
      <vt:lpstr> SCULPTURES OF PALA DYNASTY</vt:lpstr>
      <vt:lpstr> CONTRIBUTION OF THE PALAS</vt:lpstr>
      <vt:lpstr> ADMINISTRATION OF PALA EMPIRE </vt:lpstr>
      <vt:lpstr>INDEPENDENT KINGDOMS OF SOUTH-EAST BENGAL </vt:lpstr>
      <vt:lpstr>INDEPENDENT KINGDOMS OF SOUTH-EAST BENGAL </vt:lpstr>
      <vt:lpstr> HISTORY OF SENAS OF BENGAL</vt:lpstr>
      <vt:lpstr> ORIGINS OF SANAS DYNASTY</vt:lpstr>
      <vt:lpstr> MAP OF SENA DYNASTY </vt:lpstr>
      <vt:lpstr> SENA DYNASTY </vt:lpstr>
      <vt:lpstr> Ballalasena</vt:lpstr>
      <vt:lpstr> LAKSHMANASENA </vt:lpstr>
      <vt:lpstr>SENA ADMINISTRATION </vt:lpstr>
      <vt:lpstr>SOCIETY OF SENA DYNASTY </vt:lpstr>
      <vt:lpstr>THE ECONOMIC CONDITION OF ANCIENT BENGAL </vt:lpstr>
      <vt:lpstr>THE ECONOMIC CONDITION OF ANCIENT BENGAL</vt:lpstr>
      <vt:lpstr>SOCIAL &amp; CULTURAL LIFE IN ANCIENT BENGAL </vt:lpstr>
      <vt:lpstr>SOCIAL &amp; CULTURAL LIFE IN ANCIENT BENGAL</vt:lpstr>
      <vt:lpstr> RELIGIOUS CONDITIONS OF ANCIENT BENGAL </vt:lpstr>
      <vt:lpstr>RIVERS &amp; THE SOCIAL-ECONOMIC AND CULTURAL LIFE OF ANCIENT BENGAL</vt:lpstr>
      <vt:lpstr> ECONOMIC SIGNIFICANCE </vt:lpstr>
      <vt:lpstr> SOCIAL IMPLICATIONS: </vt:lpstr>
      <vt:lpstr> CULTURAL SIGNIFICANCE: </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Prison Radicalization in Bangladesh  Present Scenario and Threats</dc:title>
  <dc:creator>Mohammad Abdul Quddus</dc:creator>
  <cp:lastModifiedBy>Dr. Mostafiz</cp:lastModifiedBy>
  <cp:revision>905</cp:revision>
  <cp:lastPrinted>2018-01-25T09:47:32Z</cp:lastPrinted>
  <dcterms:created xsi:type="dcterms:W3CDTF">2017-10-14T17:55:41Z</dcterms:created>
  <dcterms:modified xsi:type="dcterms:W3CDTF">2023-10-03T05:06:44Z</dcterms:modified>
</cp:coreProperties>
</file>